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70" r:id="rId8"/>
    <p:sldId id="271" r:id="rId9"/>
    <p:sldId id="272" r:id="rId10"/>
    <p:sldId id="273" r:id="rId11"/>
    <p:sldId id="274" r:id="rId12"/>
    <p:sldId id="262" r:id="rId13"/>
    <p:sldId id="263" r:id="rId14"/>
    <p:sldId id="264" r:id="rId15"/>
    <p:sldId id="265" r:id="rId16"/>
    <p:sldId id="268" r:id="rId17"/>
    <p:sldId id="277" r:id="rId18"/>
    <p:sldId id="269" r:id="rId19"/>
    <p:sldId id="266" r:id="rId20"/>
    <p:sldId id="267" r:id="rId21"/>
    <p:sldId id="275" r:id="rId22"/>
    <p:sldId id="27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295DD6-8FA5-49D2-AAB0-65EC5F6C20D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01070C9C-4236-4FEF-A1CD-ACCF7111D736}">
      <dgm:prSet phldrT="[Текст]" custT="1"/>
      <dgm:spPr/>
      <dgm:t>
        <a:bodyPr/>
        <a:lstStyle/>
        <a:p>
          <a:r>
            <a:rPr lang="ru-RU" sz="2000" b="1" dirty="0" smtClean="0"/>
            <a:t>работа с учебником, письменные работы в тетрадях, устный опрос</a:t>
          </a:r>
          <a:endParaRPr lang="ru-RU" sz="2000" b="1" dirty="0"/>
        </a:p>
      </dgm:t>
    </dgm:pt>
    <dgm:pt modelId="{8378F898-F96B-4BCD-8DD0-95D1E2B382AF}" type="parTrans" cxnId="{24C86A94-07BC-4506-804F-A75C65133728}">
      <dgm:prSet/>
      <dgm:spPr/>
      <dgm:t>
        <a:bodyPr/>
        <a:lstStyle/>
        <a:p>
          <a:endParaRPr lang="ru-RU"/>
        </a:p>
      </dgm:t>
    </dgm:pt>
    <dgm:pt modelId="{C721F985-3911-4375-9C8F-4A05AF893C92}" type="sibTrans" cxnId="{24C86A94-07BC-4506-804F-A75C65133728}">
      <dgm:prSet/>
      <dgm:spPr/>
      <dgm:t>
        <a:bodyPr/>
        <a:lstStyle/>
        <a:p>
          <a:endParaRPr lang="ru-RU"/>
        </a:p>
      </dgm:t>
    </dgm:pt>
    <dgm:pt modelId="{0DC5E844-3AF1-4042-918C-6C79438031A6}">
      <dgm:prSet phldrT="[Текст]" custT="1"/>
      <dgm:spPr/>
      <dgm:t>
        <a:bodyPr/>
        <a:lstStyle/>
        <a:p>
          <a:r>
            <a:rPr lang="ru-RU" sz="2000" b="1" dirty="0" smtClean="0"/>
            <a:t>выполнение  и создание иллюстраций, чтение, пересказ, анализ текста</a:t>
          </a:r>
          <a:endParaRPr lang="ru-RU" sz="2000" b="1" dirty="0"/>
        </a:p>
      </dgm:t>
    </dgm:pt>
    <dgm:pt modelId="{F1A47B8F-9313-42B4-8A03-BF389B06B3F8}" type="parTrans" cxnId="{9F38E2A3-58FD-426B-A5D2-DE3C1388AD82}">
      <dgm:prSet/>
      <dgm:spPr/>
      <dgm:t>
        <a:bodyPr/>
        <a:lstStyle/>
        <a:p>
          <a:endParaRPr lang="ru-RU"/>
        </a:p>
      </dgm:t>
    </dgm:pt>
    <dgm:pt modelId="{4F75C34F-1854-489F-8E1E-FB58A3EE5005}" type="sibTrans" cxnId="{9F38E2A3-58FD-426B-A5D2-DE3C1388AD82}">
      <dgm:prSet/>
      <dgm:spPr/>
      <dgm:t>
        <a:bodyPr/>
        <a:lstStyle/>
        <a:p>
          <a:endParaRPr lang="ru-RU"/>
        </a:p>
      </dgm:t>
    </dgm:pt>
    <dgm:pt modelId="{9DBAC3DB-0AE1-40C0-B065-BB9CADAD0A61}">
      <dgm:prSet phldrT="[Текст]" custT="1"/>
      <dgm:spPr/>
      <dgm:t>
        <a:bodyPr/>
        <a:lstStyle/>
        <a:p>
          <a:r>
            <a:rPr lang="ru-RU" sz="2000" b="1" dirty="0" smtClean="0"/>
            <a:t>чтение наизусть, выполнение различных творческих работ </a:t>
          </a:r>
          <a:endParaRPr lang="ru-RU" sz="2000" b="1" dirty="0"/>
        </a:p>
      </dgm:t>
    </dgm:pt>
    <dgm:pt modelId="{182D30E9-4235-4D84-AFE5-A8CC1B8010C2}" type="parTrans" cxnId="{83E1CF5C-60FD-47C2-9094-D7809EBDED0F}">
      <dgm:prSet/>
      <dgm:spPr/>
      <dgm:t>
        <a:bodyPr/>
        <a:lstStyle/>
        <a:p>
          <a:endParaRPr lang="ru-RU"/>
        </a:p>
      </dgm:t>
    </dgm:pt>
    <dgm:pt modelId="{FAD4CEE7-809D-4B93-9C24-5EC6D31A92FD}" type="sibTrans" cxnId="{83E1CF5C-60FD-47C2-9094-D7809EBDED0F}">
      <dgm:prSet/>
      <dgm:spPr/>
      <dgm:t>
        <a:bodyPr/>
        <a:lstStyle/>
        <a:p>
          <a:endParaRPr lang="ru-RU"/>
        </a:p>
      </dgm:t>
    </dgm:pt>
    <dgm:pt modelId="{B138504A-5704-4D4D-B93E-8AA78984E2EA}" type="pres">
      <dgm:prSet presAssocID="{26295DD6-8FA5-49D2-AAB0-65EC5F6C20DD}" presName="linear" presStyleCnt="0">
        <dgm:presLayoutVars>
          <dgm:dir/>
          <dgm:animLvl val="lvl"/>
          <dgm:resizeHandles val="exact"/>
        </dgm:presLayoutVars>
      </dgm:prSet>
      <dgm:spPr/>
      <dgm:t>
        <a:bodyPr/>
        <a:lstStyle/>
        <a:p>
          <a:endParaRPr lang="ru-RU"/>
        </a:p>
      </dgm:t>
    </dgm:pt>
    <dgm:pt modelId="{E509EAC2-D57D-43A6-8D73-843D9D27B9D4}" type="pres">
      <dgm:prSet presAssocID="{01070C9C-4236-4FEF-A1CD-ACCF7111D736}" presName="parentLin" presStyleCnt="0"/>
      <dgm:spPr/>
    </dgm:pt>
    <dgm:pt modelId="{505EE15C-D9C4-4DEF-8203-391B6682AB43}" type="pres">
      <dgm:prSet presAssocID="{01070C9C-4236-4FEF-A1CD-ACCF7111D736}" presName="parentLeftMargin" presStyleLbl="node1" presStyleIdx="0" presStyleCnt="3"/>
      <dgm:spPr/>
      <dgm:t>
        <a:bodyPr/>
        <a:lstStyle/>
        <a:p>
          <a:endParaRPr lang="ru-RU"/>
        </a:p>
      </dgm:t>
    </dgm:pt>
    <dgm:pt modelId="{DED929B8-171A-4F48-925C-91676551714C}" type="pres">
      <dgm:prSet presAssocID="{01070C9C-4236-4FEF-A1CD-ACCF7111D736}" presName="parentText" presStyleLbl="node1" presStyleIdx="0" presStyleCnt="3" custScaleX="125374" custScaleY="113646" custLinFactY="-400000" custLinFactNeighborX="-36480" custLinFactNeighborY="-432728">
        <dgm:presLayoutVars>
          <dgm:chMax val="0"/>
          <dgm:bulletEnabled val="1"/>
        </dgm:presLayoutVars>
      </dgm:prSet>
      <dgm:spPr/>
      <dgm:t>
        <a:bodyPr/>
        <a:lstStyle/>
        <a:p>
          <a:endParaRPr lang="ru-RU"/>
        </a:p>
      </dgm:t>
    </dgm:pt>
    <dgm:pt modelId="{22A224F2-A822-4A74-AFAC-BC2DD06226A4}" type="pres">
      <dgm:prSet presAssocID="{01070C9C-4236-4FEF-A1CD-ACCF7111D736}" presName="negativeSpace" presStyleCnt="0"/>
      <dgm:spPr/>
    </dgm:pt>
    <dgm:pt modelId="{A61D9FD8-306D-4033-909F-9D75428AE152}" type="pres">
      <dgm:prSet presAssocID="{01070C9C-4236-4FEF-A1CD-ACCF7111D736}" presName="childText" presStyleLbl="conFgAcc1" presStyleIdx="0" presStyleCnt="3">
        <dgm:presLayoutVars>
          <dgm:bulletEnabled val="1"/>
        </dgm:presLayoutVars>
      </dgm:prSet>
      <dgm:spPr/>
    </dgm:pt>
    <dgm:pt modelId="{48C27532-08D8-4D21-9275-0EE1DEBBAB61}" type="pres">
      <dgm:prSet presAssocID="{C721F985-3911-4375-9C8F-4A05AF893C92}" presName="spaceBetweenRectangles" presStyleCnt="0"/>
      <dgm:spPr/>
    </dgm:pt>
    <dgm:pt modelId="{90AE0606-F586-4F23-8E26-EF2D4E9440D4}" type="pres">
      <dgm:prSet presAssocID="{0DC5E844-3AF1-4042-918C-6C79438031A6}" presName="parentLin" presStyleCnt="0"/>
      <dgm:spPr/>
    </dgm:pt>
    <dgm:pt modelId="{7BE482CC-06AC-460E-804C-786B4998F3FA}" type="pres">
      <dgm:prSet presAssocID="{0DC5E844-3AF1-4042-918C-6C79438031A6}" presName="parentLeftMargin" presStyleLbl="node1" presStyleIdx="0" presStyleCnt="3"/>
      <dgm:spPr/>
      <dgm:t>
        <a:bodyPr/>
        <a:lstStyle/>
        <a:p>
          <a:endParaRPr lang="ru-RU"/>
        </a:p>
      </dgm:t>
    </dgm:pt>
    <dgm:pt modelId="{EC346174-E46F-4C0F-B082-D72A07793899}" type="pres">
      <dgm:prSet presAssocID="{0DC5E844-3AF1-4042-918C-6C79438031A6}" presName="parentText" presStyleLbl="node1" presStyleIdx="1" presStyleCnt="3" custScaleX="129759" custLinFactNeighborX="-3719" custLinFactNeighborY="-16067">
        <dgm:presLayoutVars>
          <dgm:chMax val="0"/>
          <dgm:bulletEnabled val="1"/>
        </dgm:presLayoutVars>
      </dgm:prSet>
      <dgm:spPr/>
      <dgm:t>
        <a:bodyPr/>
        <a:lstStyle/>
        <a:p>
          <a:endParaRPr lang="ru-RU"/>
        </a:p>
      </dgm:t>
    </dgm:pt>
    <dgm:pt modelId="{ED821693-784F-42B4-9FD0-897A7798C6D6}" type="pres">
      <dgm:prSet presAssocID="{0DC5E844-3AF1-4042-918C-6C79438031A6}" presName="negativeSpace" presStyleCnt="0"/>
      <dgm:spPr/>
    </dgm:pt>
    <dgm:pt modelId="{C4962812-2960-49AC-A088-FD1931E2D609}" type="pres">
      <dgm:prSet presAssocID="{0DC5E844-3AF1-4042-918C-6C79438031A6}" presName="childText" presStyleLbl="conFgAcc1" presStyleIdx="1" presStyleCnt="3">
        <dgm:presLayoutVars>
          <dgm:bulletEnabled val="1"/>
        </dgm:presLayoutVars>
      </dgm:prSet>
      <dgm:spPr/>
    </dgm:pt>
    <dgm:pt modelId="{ED2AE272-36B2-4084-90E6-EDDF998CBA70}" type="pres">
      <dgm:prSet presAssocID="{4F75C34F-1854-489F-8E1E-FB58A3EE5005}" presName="spaceBetweenRectangles" presStyleCnt="0"/>
      <dgm:spPr/>
    </dgm:pt>
    <dgm:pt modelId="{490A8654-9462-4954-8B94-3F1172165594}" type="pres">
      <dgm:prSet presAssocID="{9DBAC3DB-0AE1-40C0-B065-BB9CADAD0A61}" presName="parentLin" presStyleCnt="0"/>
      <dgm:spPr/>
    </dgm:pt>
    <dgm:pt modelId="{A0523406-8F5D-467E-8062-C6622D8FAA17}" type="pres">
      <dgm:prSet presAssocID="{9DBAC3DB-0AE1-40C0-B065-BB9CADAD0A61}" presName="parentLeftMargin" presStyleLbl="node1" presStyleIdx="1" presStyleCnt="3"/>
      <dgm:spPr/>
      <dgm:t>
        <a:bodyPr/>
        <a:lstStyle/>
        <a:p>
          <a:endParaRPr lang="ru-RU"/>
        </a:p>
      </dgm:t>
    </dgm:pt>
    <dgm:pt modelId="{4618B87A-3567-4007-897C-ED3E0FB3110A}" type="pres">
      <dgm:prSet presAssocID="{9DBAC3DB-0AE1-40C0-B065-BB9CADAD0A61}" presName="parentText" presStyleLbl="node1" presStyleIdx="2" presStyleCnt="3" custScaleX="128953">
        <dgm:presLayoutVars>
          <dgm:chMax val="0"/>
          <dgm:bulletEnabled val="1"/>
        </dgm:presLayoutVars>
      </dgm:prSet>
      <dgm:spPr/>
      <dgm:t>
        <a:bodyPr/>
        <a:lstStyle/>
        <a:p>
          <a:endParaRPr lang="ru-RU"/>
        </a:p>
      </dgm:t>
    </dgm:pt>
    <dgm:pt modelId="{9025F0B8-0F2B-4535-868C-9ABEAF92356B}" type="pres">
      <dgm:prSet presAssocID="{9DBAC3DB-0AE1-40C0-B065-BB9CADAD0A61}" presName="negativeSpace" presStyleCnt="0"/>
      <dgm:spPr/>
    </dgm:pt>
    <dgm:pt modelId="{AD6A2E87-92D1-44A9-A640-1965FDC1BD50}" type="pres">
      <dgm:prSet presAssocID="{9DBAC3DB-0AE1-40C0-B065-BB9CADAD0A61}" presName="childText" presStyleLbl="conFgAcc1" presStyleIdx="2" presStyleCnt="3">
        <dgm:presLayoutVars>
          <dgm:bulletEnabled val="1"/>
        </dgm:presLayoutVars>
      </dgm:prSet>
      <dgm:spPr/>
    </dgm:pt>
  </dgm:ptLst>
  <dgm:cxnLst>
    <dgm:cxn modelId="{9F38E2A3-58FD-426B-A5D2-DE3C1388AD82}" srcId="{26295DD6-8FA5-49D2-AAB0-65EC5F6C20DD}" destId="{0DC5E844-3AF1-4042-918C-6C79438031A6}" srcOrd="1" destOrd="0" parTransId="{F1A47B8F-9313-42B4-8A03-BF389B06B3F8}" sibTransId="{4F75C34F-1854-489F-8E1E-FB58A3EE5005}"/>
    <dgm:cxn modelId="{FE285BDA-D30E-45E6-AD7E-39A825656707}" type="presOf" srcId="{0DC5E844-3AF1-4042-918C-6C79438031A6}" destId="{7BE482CC-06AC-460E-804C-786B4998F3FA}" srcOrd="0" destOrd="0" presId="urn:microsoft.com/office/officeart/2005/8/layout/list1"/>
    <dgm:cxn modelId="{70571687-C99A-40C0-9B74-4CA3E73D64B9}" type="presOf" srcId="{9DBAC3DB-0AE1-40C0-B065-BB9CADAD0A61}" destId="{4618B87A-3567-4007-897C-ED3E0FB3110A}" srcOrd="1" destOrd="0" presId="urn:microsoft.com/office/officeart/2005/8/layout/list1"/>
    <dgm:cxn modelId="{CD8EBCDE-FD77-497D-9672-97EA68C1AF34}" type="presOf" srcId="{0DC5E844-3AF1-4042-918C-6C79438031A6}" destId="{EC346174-E46F-4C0F-B082-D72A07793899}" srcOrd="1" destOrd="0" presId="urn:microsoft.com/office/officeart/2005/8/layout/list1"/>
    <dgm:cxn modelId="{05EB6E0C-3AA0-4EA7-ABF7-3A1FA3C4921C}" type="presOf" srcId="{01070C9C-4236-4FEF-A1CD-ACCF7111D736}" destId="{DED929B8-171A-4F48-925C-91676551714C}" srcOrd="1" destOrd="0" presId="urn:microsoft.com/office/officeart/2005/8/layout/list1"/>
    <dgm:cxn modelId="{004DD205-EB7A-4549-9165-8EE849935FA0}" type="presOf" srcId="{01070C9C-4236-4FEF-A1CD-ACCF7111D736}" destId="{505EE15C-D9C4-4DEF-8203-391B6682AB43}" srcOrd="0" destOrd="0" presId="urn:microsoft.com/office/officeart/2005/8/layout/list1"/>
    <dgm:cxn modelId="{24C86A94-07BC-4506-804F-A75C65133728}" srcId="{26295DD6-8FA5-49D2-AAB0-65EC5F6C20DD}" destId="{01070C9C-4236-4FEF-A1CD-ACCF7111D736}" srcOrd="0" destOrd="0" parTransId="{8378F898-F96B-4BCD-8DD0-95D1E2B382AF}" sibTransId="{C721F985-3911-4375-9C8F-4A05AF893C92}"/>
    <dgm:cxn modelId="{83E1CF5C-60FD-47C2-9094-D7809EBDED0F}" srcId="{26295DD6-8FA5-49D2-AAB0-65EC5F6C20DD}" destId="{9DBAC3DB-0AE1-40C0-B065-BB9CADAD0A61}" srcOrd="2" destOrd="0" parTransId="{182D30E9-4235-4D84-AFE5-A8CC1B8010C2}" sibTransId="{FAD4CEE7-809D-4B93-9C24-5EC6D31A92FD}"/>
    <dgm:cxn modelId="{E020BA02-1255-43A5-B821-A6D5A6676AFE}" type="presOf" srcId="{9DBAC3DB-0AE1-40C0-B065-BB9CADAD0A61}" destId="{A0523406-8F5D-467E-8062-C6622D8FAA17}" srcOrd="0" destOrd="0" presId="urn:microsoft.com/office/officeart/2005/8/layout/list1"/>
    <dgm:cxn modelId="{2571A203-BCFB-442A-B070-DE0CA5571454}" type="presOf" srcId="{26295DD6-8FA5-49D2-AAB0-65EC5F6C20DD}" destId="{B138504A-5704-4D4D-B93E-8AA78984E2EA}" srcOrd="0" destOrd="0" presId="urn:microsoft.com/office/officeart/2005/8/layout/list1"/>
    <dgm:cxn modelId="{C0DDE255-B758-4BCF-BC78-9E6F33879309}" type="presParOf" srcId="{B138504A-5704-4D4D-B93E-8AA78984E2EA}" destId="{E509EAC2-D57D-43A6-8D73-843D9D27B9D4}" srcOrd="0" destOrd="0" presId="urn:microsoft.com/office/officeart/2005/8/layout/list1"/>
    <dgm:cxn modelId="{4ADF0054-080C-470D-8758-E3B17B448AB2}" type="presParOf" srcId="{E509EAC2-D57D-43A6-8D73-843D9D27B9D4}" destId="{505EE15C-D9C4-4DEF-8203-391B6682AB43}" srcOrd="0" destOrd="0" presId="urn:microsoft.com/office/officeart/2005/8/layout/list1"/>
    <dgm:cxn modelId="{2EAEDB0A-2A6C-4BDC-9E6D-245E7550EA73}" type="presParOf" srcId="{E509EAC2-D57D-43A6-8D73-843D9D27B9D4}" destId="{DED929B8-171A-4F48-925C-91676551714C}" srcOrd="1" destOrd="0" presId="urn:microsoft.com/office/officeart/2005/8/layout/list1"/>
    <dgm:cxn modelId="{86B7112A-78FD-4265-AD14-A679390F8119}" type="presParOf" srcId="{B138504A-5704-4D4D-B93E-8AA78984E2EA}" destId="{22A224F2-A822-4A74-AFAC-BC2DD06226A4}" srcOrd="1" destOrd="0" presId="urn:microsoft.com/office/officeart/2005/8/layout/list1"/>
    <dgm:cxn modelId="{1E1D0115-458F-497C-B5B8-3E09F1F5DE81}" type="presParOf" srcId="{B138504A-5704-4D4D-B93E-8AA78984E2EA}" destId="{A61D9FD8-306D-4033-909F-9D75428AE152}" srcOrd="2" destOrd="0" presId="urn:microsoft.com/office/officeart/2005/8/layout/list1"/>
    <dgm:cxn modelId="{73C6BC12-B08E-44D9-917F-B42E3F95432F}" type="presParOf" srcId="{B138504A-5704-4D4D-B93E-8AA78984E2EA}" destId="{48C27532-08D8-4D21-9275-0EE1DEBBAB61}" srcOrd="3" destOrd="0" presId="urn:microsoft.com/office/officeart/2005/8/layout/list1"/>
    <dgm:cxn modelId="{923EDB0E-173A-48A6-A0B1-8C042A609DBE}" type="presParOf" srcId="{B138504A-5704-4D4D-B93E-8AA78984E2EA}" destId="{90AE0606-F586-4F23-8E26-EF2D4E9440D4}" srcOrd="4" destOrd="0" presId="urn:microsoft.com/office/officeart/2005/8/layout/list1"/>
    <dgm:cxn modelId="{BC82F84E-5DBC-4D06-A10D-3C758691B713}" type="presParOf" srcId="{90AE0606-F586-4F23-8E26-EF2D4E9440D4}" destId="{7BE482CC-06AC-460E-804C-786B4998F3FA}" srcOrd="0" destOrd="0" presId="urn:microsoft.com/office/officeart/2005/8/layout/list1"/>
    <dgm:cxn modelId="{ECA840FA-B006-4685-AA54-7AD573193E81}" type="presParOf" srcId="{90AE0606-F586-4F23-8E26-EF2D4E9440D4}" destId="{EC346174-E46F-4C0F-B082-D72A07793899}" srcOrd="1" destOrd="0" presId="urn:microsoft.com/office/officeart/2005/8/layout/list1"/>
    <dgm:cxn modelId="{E9BDD91F-7CA2-4491-A491-F63D062E219E}" type="presParOf" srcId="{B138504A-5704-4D4D-B93E-8AA78984E2EA}" destId="{ED821693-784F-42B4-9FD0-897A7798C6D6}" srcOrd="5" destOrd="0" presId="urn:microsoft.com/office/officeart/2005/8/layout/list1"/>
    <dgm:cxn modelId="{61F0B677-9CB0-42D7-9A70-67D11A565B84}" type="presParOf" srcId="{B138504A-5704-4D4D-B93E-8AA78984E2EA}" destId="{C4962812-2960-49AC-A088-FD1931E2D609}" srcOrd="6" destOrd="0" presId="urn:microsoft.com/office/officeart/2005/8/layout/list1"/>
    <dgm:cxn modelId="{A6397121-FECA-427C-A8DD-EF73624DE6E8}" type="presParOf" srcId="{B138504A-5704-4D4D-B93E-8AA78984E2EA}" destId="{ED2AE272-36B2-4084-90E6-EDDF998CBA70}" srcOrd="7" destOrd="0" presId="urn:microsoft.com/office/officeart/2005/8/layout/list1"/>
    <dgm:cxn modelId="{BEAF6FDE-C023-4728-B4A6-4CCCC4A26E7A}" type="presParOf" srcId="{B138504A-5704-4D4D-B93E-8AA78984E2EA}" destId="{490A8654-9462-4954-8B94-3F1172165594}" srcOrd="8" destOrd="0" presId="urn:microsoft.com/office/officeart/2005/8/layout/list1"/>
    <dgm:cxn modelId="{7956AE84-F0A4-44CB-8251-117A983B000D}" type="presParOf" srcId="{490A8654-9462-4954-8B94-3F1172165594}" destId="{A0523406-8F5D-467E-8062-C6622D8FAA17}" srcOrd="0" destOrd="0" presId="urn:microsoft.com/office/officeart/2005/8/layout/list1"/>
    <dgm:cxn modelId="{1FD83D3D-5A8F-4969-8907-A820A721DB5F}" type="presParOf" srcId="{490A8654-9462-4954-8B94-3F1172165594}" destId="{4618B87A-3567-4007-897C-ED3E0FB3110A}" srcOrd="1" destOrd="0" presId="urn:microsoft.com/office/officeart/2005/8/layout/list1"/>
    <dgm:cxn modelId="{C20E6FE0-74EF-47E5-8539-5F04B48BA837}" type="presParOf" srcId="{B138504A-5704-4D4D-B93E-8AA78984E2EA}" destId="{9025F0B8-0F2B-4535-868C-9ABEAF92356B}" srcOrd="9" destOrd="0" presId="urn:microsoft.com/office/officeart/2005/8/layout/list1"/>
    <dgm:cxn modelId="{3182E30B-4513-4002-B2C3-C0C1A0577E99}" type="presParOf" srcId="{B138504A-5704-4D4D-B93E-8AA78984E2EA}" destId="{AD6A2E87-92D1-44A9-A640-1965FDC1BD50}" srcOrd="10"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26C17F8F-FDB9-406A-ADD5-2DAE034F8EB2}" type="doc">
      <dgm:prSet loTypeId="urn:microsoft.com/office/officeart/2005/8/layout/pyramid2" loCatId="pyramid" qsTypeId="urn:microsoft.com/office/officeart/2005/8/quickstyle/simple1" qsCatId="simple" csTypeId="urn:microsoft.com/office/officeart/2005/8/colors/accent1_2" csCatId="accent1" phldr="1"/>
      <dgm:spPr/>
    </dgm:pt>
    <dgm:pt modelId="{5932B5E4-3EAF-4582-BC49-FD1858369DCF}">
      <dgm:prSet phldrT="[Текст]"/>
      <dgm:spPr>
        <a:solidFill>
          <a:schemeClr val="accent3">
            <a:lumMod val="40000"/>
            <a:lumOff val="60000"/>
            <a:alpha val="90000"/>
          </a:schemeClr>
        </a:solidFill>
      </dgm:spPr>
      <dgm:t>
        <a:bodyPr/>
        <a:lstStyle/>
        <a:p>
          <a:r>
            <a:rPr lang="ru-RU" b="1" dirty="0" smtClean="0"/>
            <a:t>- повышение учебной мотивации;</a:t>
          </a:r>
          <a:endParaRPr lang="ru-RU" b="1" dirty="0"/>
        </a:p>
      </dgm:t>
    </dgm:pt>
    <dgm:pt modelId="{0B8A140B-3E28-4D28-8F2A-7E720AE2CED5}" type="parTrans" cxnId="{73A3630B-740E-4C7A-898A-A05C7DEAFCED}">
      <dgm:prSet/>
      <dgm:spPr/>
      <dgm:t>
        <a:bodyPr/>
        <a:lstStyle/>
        <a:p>
          <a:endParaRPr lang="ru-RU"/>
        </a:p>
      </dgm:t>
    </dgm:pt>
    <dgm:pt modelId="{B0DEB4DE-B34E-42C5-9BCC-9B0C86912BE2}" type="sibTrans" cxnId="{73A3630B-740E-4C7A-898A-A05C7DEAFCED}">
      <dgm:prSet/>
      <dgm:spPr/>
      <dgm:t>
        <a:bodyPr/>
        <a:lstStyle/>
        <a:p>
          <a:endParaRPr lang="ru-RU"/>
        </a:p>
      </dgm:t>
    </dgm:pt>
    <dgm:pt modelId="{2413981A-B977-45FB-884C-FA0A1A23715A}">
      <dgm:prSet/>
      <dgm:spPr>
        <a:solidFill>
          <a:schemeClr val="accent3">
            <a:lumMod val="40000"/>
            <a:lumOff val="60000"/>
            <a:alpha val="90000"/>
          </a:schemeClr>
        </a:solidFill>
      </dgm:spPr>
      <dgm:t>
        <a:bodyPr/>
        <a:lstStyle/>
        <a:p>
          <a:r>
            <a:rPr lang="ru-RU" b="1" dirty="0" smtClean="0"/>
            <a:t>- развитие у учащихся познавательной активности; </a:t>
          </a:r>
          <a:endParaRPr lang="ru-RU" b="1" dirty="0"/>
        </a:p>
      </dgm:t>
    </dgm:pt>
    <dgm:pt modelId="{255883BE-ECF8-4E61-810F-9F642A084BE4}" type="parTrans" cxnId="{8BE82CE2-4DBF-4F88-8BF2-D58C523C5E05}">
      <dgm:prSet/>
      <dgm:spPr/>
      <dgm:t>
        <a:bodyPr/>
        <a:lstStyle/>
        <a:p>
          <a:endParaRPr lang="ru-RU"/>
        </a:p>
      </dgm:t>
    </dgm:pt>
    <dgm:pt modelId="{9D9FF70D-00A6-4BC4-A719-9504709366A5}" type="sibTrans" cxnId="{8BE82CE2-4DBF-4F88-8BF2-D58C523C5E05}">
      <dgm:prSet/>
      <dgm:spPr/>
      <dgm:t>
        <a:bodyPr/>
        <a:lstStyle/>
        <a:p>
          <a:endParaRPr lang="ru-RU"/>
        </a:p>
      </dgm:t>
    </dgm:pt>
    <dgm:pt modelId="{B5D2BA3D-53F2-496D-839D-A3D06EC67DBA}">
      <dgm:prSet/>
      <dgm:spPr>
        <a:solidFill>
          <a:schemeClr val="accent3">
            <a:lumMod val="40000"/>
            <a:lumOff val="60000"/>
            <a:alpha val="90000"/>
          </a:schemeClr>
        </a:solidFill>
      </dgm:spPr>
      <dgm:t>
        <a:bodyPr/>
        <a:lstStyle/>
        <a:p>
          <a:r>
            <a:rPr lang="ru-RU" b="1" dirty="0" smtClean="0"/>
            <a:t>- развитие самостоятельности в учебном процессе  обучающихся;</a:t>
          </a:r>
          <a:endParaRPr lang="ru-RU" b="1" dirty="0"/>
        </a:p>
      </dgm:t>
    </dgm:pt>
    <dgm:pt modelId="{A7775699-7BA5-4443-B674-955F2267E3A0}" type="parTrans" cxnId="{D7CB8191-1903-4BF8-9901-8B0062DB10F4}">
      <dgm:prSet/>
      <dgm:spPr/>
      <dgm:t>
        <a:bodyPr/>
        <a:lstStyle/>
        <a:p>
          <a:endParaRPr lang="ru-RU"/>
        </a:p>
      </dgm:t>
    </dgm:pt>
    <dgm:pt modelId="{C939C9B8-6D9A-4506-BE8D-88C54DBF9BF6}" type="sibTrans" cxnId="{D7CB8191-1903-4BF8-9901-8B0062DB10F4}">
      <dgm:prSet/>
      <dgm:spPr/>
      <dgm:t>
        <a:bodyPr/>
        <a:lstStyle/>
        <a:p>
          <a:endParaRPr lang="ru-RU"/>
        </a:p>
      </dgm:t>
    </dgm:pt>
    <dgm:pt modelId="{A55F856C-B371-47AF-934D-99B49D5D4C4C}">
      <dgm:prSet/>
      <dgm:spPr>
        <a:solidFill>
          <a:schemeClr val="accent3">
            <a:lumMod val="40000"/>
            <a:lumOff val="6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1" dirty="0" smtClean="0"/>
            <a:t>- использование технических возможностей компьютера и сети Интернет</a:t>
          </a:r>
        </a:p>
      </dgm:t>
    </dgm:pt>
    <dgm:pt modelId="{7E0A8BF2-016C-467C-A634-C0E84268D367}" type="parTrans" cxnId="{83A3E097-3CA8-475D-8BC7-074C722EC779}">
      <dgm:prSet/>
      <dgm:spPr/>
    </dgm:pt>
    <dgm:pt modelId="{10BB1C62-95B8-418F-A99A-DF4384588AF3}" type="sibTrans" cxnId="{83A3E097-3CA8-475D-8BC7-074C722EC779}">
      <dgm:prSet/>
      <dgm:spPr/>
    </dgm:pt>
    <dgm:pt modelId="{66D5405B-4CF1-4616-9D8A-6E1C7EE69769}" type="pres">
      <dgm:prSet presAssocID="{26C17F8F-FDB9-406A-ADD5-2DAE034F8EB2}" presName="compositeShape" presStyleCnt="0">
        <dgm:presLayoutVars>
          <dgm:dir/>
          <dgm:resizeHandles/>
        </dgm:presLayoutVars>
      </dgm:prSet>
      <dgm:spPr/>
    </dgm:pt>
    <dgm:pt modelId="{8A7E2431-F0E9-47F4-BBDA-FF5AFDC8F00F}" type="pres">
      <dgm:prSet presAssocID="{26C17F8F-FDB9-406A-ADD5-2DAE034F8EB2}" presName="pyramid" presStyleLbl="node1" presStyleIdx="0" presStyleCnt="1"/>
      <dgm:spPr/>
    </dgm:pt>
    <dgm:pt modelId="{12D072CF-25A7-46C1-A4F0-4532FBA9FEF5}" type="pres">
      <dgm:prSet presAssocID="{26C17F8F-FDB9-406A-ADD5-2DAE034F8EB2}" presName="theList" presStyleCnt="0"/>
      <dgm:spPr/>
    </dgm:pt>
    <dgm:pt modelId="{C405B441-50F4-446D-9746-A2BB4F0646E2}" type="pres">
      <dgm:prSet presAssocID="{5932B5E4-3EAF-4582-BC49-FD1858369DCF}" presName="aNode" presStyleLbl="fgAcc1" presStyleIdx="0" presStyleCnt="4">
        <dgm:presLayoutVars>
          <dgm:bulletEnabled val="1"/>
        </dgm:presLayoutVars>
      </dgm:prSet>
      <dgm:spPr/>
      <dgm:t>
        <a:bodyPr/>
        <a:lstStyle/>
        <a:p>
          <a:endParaRPr lang="ru-RU"/>
        </a:p>
      </dgm:t>
    </dgm:pt>
    <dgm:pt modelId="{F9726913-E122-4703-8BC9-56FCBBCBA49B}" type="pres">
      <dgm:prSet presAssocID="{5932B5E4-3EAF-4582-BC49-FD1858369DCF}" presName="aSpace" presStyleCnt="0"/>
      <dgm:spPr/>
    </dgm:pt>
    <dgm:pt modelId="{50715E5D-2D8D-4A68-9A57-405A0057AEDC}" type="pres">
      <dgm:prSet presAssocID="{2413981A-B977-45FB-884C-FA0A1A23715A}" presName="aNode" presStyleLbl="fgAcc1" presStyleIdx="1" presStyleCnt="4">
        <dgm:presLayoutVars>
          <dgm:bulletEnabled val="1"/>
        </dgm:presLayoutVars>
      </dgm:prSet>
      <dgm:spPr/>
      <dgm:t>
        <a:bodyPr/>
        <a:lstStyle/>
        <a:p>
          <a:endParaRPr lang="ru-RU"/>
        </a:p>
      </dgm:t>
    </dgm:pt>
    <dgm:pt modelId="{E552E90F-6BA1-4ADD-9473-5809A2D884A4}" type="pres">
      <dgm:prSet presAssocID="{2413981A-B977-45FB-884C-FA0A1A23715A}" presName="aSpace" presStyleCnt="0"/>
      <dgm:spPr/>
    </dgm:pt>
    <dgm:pt modelId="{C328077C-10AD-4CD3-B9D4-C5EC8141F27F}" type="pres">
      <dgm:prSet presAssocID="{B5D2BA3D-53F2-496D-839D-A3D06EC67DBA}" presName="aNode" presStyleLbl="fgAcc1" presStyleIdx="2" presStyleCnt="4">
        <dgm:presLayoutVars>
          <dgm:bulletEnabled val="1"/>
        </dgm:presLayoutVars>
      </dgm:prSet>
      <dgm:spPr/>
      <dgm:t>
        <a:bodyPr/>
        <a:lstStyle/>
        <a:p>
          <a:endParaRPr lang="ru-RU"/>
        </a:p>
      </dgm:t>
    </dgm:pt>
    <dgm:pt modelId="{0B3463BE-79CA-4B3A-98FD-C74F8F9FEA96}" type="pres">
      <dgm:prSet presAssocID="{B5D2BA3D-53F2-496D-839D-A3D06EC67DBA}" presName="aSpace" presStyleCnt="0"/>
      <dgm:spPr/>
    </dgm:pt>
    <dgm:pt modelId="{5AB571F6-A4EA-4C8A-9E18-70801103ABB7}" type="pres">
      <dgm:prSet presAssocID="{A55F856C-B371-47AF-934D-99B49D5D4C4C}" presName="aNode" presStyleLbl="fgAcc1" presStyleIdx="3" presStyleCnt="4" custLinFactNeighborX="1417" custLinFactNeighborY="-11625">
        <dgm:presLayoutVars>
          <dgm:bulletEnabled val="1"/>
        </dgm:presLayoutVars>
      </dgm:prSet>
      <dgm:spPr/>
      <dgm:t>
        <a:bodyPr/>
        <a:lstStyle/>
        <a:p>
          <a:endParaRPr lang="ru-RU"/>
        </a:p>
      </dgm:t>
    </dgm:pt>
    <dgm:pt modelId="{4DA0A7E7-1101-4502-B2D7-D831E992A467}" type="pres">
      <dgm:prSet presAssocID="{A55F856C-B371-47AF-934D-99B49D5D4C4C}" presName="aSpace" presStyleCnt="0"/>
      <dgm:spPr/>
    </dgm:pt>
  </dgm:ptLst>
  <dgm:cxnLst>
    <dgm:cxn modelId="{73A3630B-740E-4C7A-898A-A05C7DEAFCED}" srcId="{26C17F8F-FDB9-406A-ADD5-2DAE034F8EB2}" destId="{5932B5E4-3EAF-4582-BC49-FD1858369DCF}" srcOrd="0" destOrd="0" parTransId="{0B8A140B-3E28-4D28-8F2A-7E720AE2CED5}" sibTransId="{B0DEB4DE-B34E-42C5-9BCC-9B0C86912BE2}"/>
    <dgm:cxn modelId="{49CC919D-7CFF-43A3-80CE-2EF6F6B79057}" type="presOf" srcId="{B5D2BA3D-53F2-496D-839D-A3D06EC67DBA}" destId="{C328077C-10AD-4CD3-B9D4-C5EC8141F27F}" srcOrd="0" destOrd="0" presId="urn:microsoft.com/office/officeart/2005/8/layout/pyramid2"/>
    <dgm:cxn modelId="{83A3E097-3CA8-475D-8BC7-074C722EC779}" srcId="{26C17F8F-FDB9-406A-ADD5-2DAE034F8EB2}" destId="{A55F856C-B371-47AF-934D-99B49D5D4C4C}" srcOrd="3" destOrd="0" parTransId="{7E0A8BF2-016C-467C-A634-C0E84268D367}" sibTransId="{10BB1C62-95B8-418F-A99A-DF4384588AF3}"/>
    <dgm:cxn modelId="{8A04DF58-09A0-4367-9E31-33E5D3EBA617}" type="presOf" srcId="{5932B5E4-3EAF-4582-BC49-FD1858369DCF}" destId="{C405B441-50F4-446D-9746-A2BB4F0646E2}" srcOrd="0" destOrd="0" presId="urn:microsoft.com/office/officeart/2005/8/layout/pyramid2"/>
    <dgm:cxn modelId="{200C0805-393A-414C-ADCA-D73D1EAF76A5}" type="presOf" srcId="{2413981A-B977-45FB-884C-FA0A1A23715A}" destId="{50715E5D-2D8D-4A68-9A57-405A0057AEDC}" srcOrd="0" destOrd="0" presId="urn:microsoft.com/office/officeart/2005/8/layout/pyramid2"/>
    <dgm:cxn modelId="{8BE82CE2-4DBF-4F88-8BF2-D58C523C5E05}" srcId="{26C17F8F-FDB9-406A-ADD5-2DAE034F8EB2}" destId="{2413981A-B977-45FB-884C-FA0A1A23715A}" srcOrd="1" destOrd="0" parTransId="{255883BE-ECF8-4E61-810F-9F642A084BE4}" sibTransId="{9D9FF70D-00A6-4BC4-A719-9504709366A5}"/>
    <dgm:cxn modelId="{56ECAD59-662F-46E6-BABF-1CDAA21E9927}" type="presOf" srcId="{26C17F8F-FDB9-406A-ADD5-2DAE034F8EB2}" destId="{66D5405B-4CF1-4616-9D8A-6E1C7EE69769}" srcOrd="0" destOrd="0" presId="urn:microsoft.com/office/officeart/2005/8/layout/pyramid2"/>
    <dgm:cxn modelId="{BA2AF5D1-11EF-45F3-8B96-B237B08C9CE2}" type="presOf" srcId="{A55F856C-B371-47AF-934D-99B49D5D4C4C}" destId="{5AB571F6-A4EA-4C8A-9E18-70801103ABB7}" srcOrd="0" destOrd="0" presId="urn:microsoft.com/office/officeart/2005/8/layout/pyramid2"/>
    <dgm:cxn modelId="{D7CB8191-1903-4BF8-9901-8B0062DB10F4}" srcId="{26C17F8F-FDB9-406A-ADD5-2DAE034F8EB2}" destId="{B5D2BA3D-53F2-496D-839D-A3D06EC67DBA}" srcOrd="2" destOrd="0" parTransId="{A7775699-7BA5-4443-B674-955F2267E3A0}" sibTransId="{C939C9B8-6D9A-4506-BE8D-88C54DBF9BF6}"/>
    <dgm:cxn modelId="{243F618E-A34C-4349-95D1-D7370332B719}" type="presParOf" srcId="{66D5405B-4CF1-4616-9D8A-6E1C7EE69769}" destId="{8A7E2431-F0E9-47F4-BBDA-FF5AFDC8F00F}" srcOrd="0" destOrd="0" presId="urn:microsoft.com/office/officeart/2005/8/layout/pyramid2"/>
    <dgm:cxn modelId="{26A57C3F-C34C-432F-BE79-C9FDBDA2E02C}" type="presParOf" srcId="{66D5405B-4CF1-4616-9D8A-6E1C7EE69769}" destId="{12D072CF-25A7-46C1-A4F0-4532FBA9FEF5}" srcOrd="1" destOrd="0" presId="urn:microsoft.com/office/officeart/2005/8/layout/pyramid2"/>
    <dgm:cxn modelId="{D418FD0A-B3D8-4EA3-A753-FC3A23B19DE3}" type="presParOf" srcId="{12D072CF-25A7-46C1-A4F0-4532FBA9FEF5}" destId="{C405B441-50F4-446D-9746-A2BB4F0646E2}" srcOrd="0" destOrd="0" presId="urn:microsoft.com/office/officeart/2005/8/layout/pyramid2"/>
    <dgm:cxn modelId="{BC2DB1E6-B7C2-4A40-ACD8-4323506E94D8}" type="presParOf" srcId="{12D072CF-25A7-46C1-A4F0-4532FBA9FEF5}" destId="{F9726913-E122-4703-8BC9-56FCBBCBA49B}" srcOrd="1" destOrd="0" presId="urn:microsoft.com/office/officeart/2005/8/layout/pyramid2"/>
    <dgm:cxn modelId="{602A9849-9A1D-40E9-A6AF-AF90571BDE69}" type="presParOf" srcId="{12D072CF-25A7-46C1-A4F0-4532FBA9FEF5}" destId="{50715E5D-2D8D-4A68-9A57-405A0057AEDC}" srcOrd="2" destOrd="0" presId="urn:microsoft.com/office/officeart/2005/8/layout/pyramid2"/>
    <dgm:cxn modelId="{5C7FD193-76E1-4FCB-AE77-7F229745F3D8}" type="presParOf" srcId="{12D072CF-25A7-46C1-A4F0-4532FBA9FEF5}" destId="{E552E90F-6BA1-4ADD-9473-5809A2D884A4}" srcOrd="3" destOrd="0" presId="urn:microsoft.com/office/officeart/2005/8/layout/pyramid2"/>
    <dgm:cxn modelId="{B2CF719E-DD4A-4EF5-B01D-554717872C7C}" type="presParOf" srcId="{12D072CF-25A7-46C1-A4F0-4532FBA9FEF5}" destId="{C328077C-10AD-4CD3-B9D4-C5EC8141F27F}" srcOrd="4" destOrd="0" presId="urn:microsoft.com/office/officeart/2005/8/layout/pyramid2"/>
    <dgm:cxn modelId="{E3BDA826-0771-43EE-B320-2B3557B1399E}" type="presParOf" srcId="{12D072CF-25A7-46C1-A4F0-4532FBA9FEF5}" destId="{0B3463BE-79CA-4B3A-98FD-C74F8F9FEA96}" srcOrd="5" destOrd="0" presId="urn:microsoft.com/office/officeart/2005/8/layout/pyramid2"/>
    <dgm:cxn modelId="{2D322FED-A318-406E-AAA5-92A1469334F0}" type="presParOf" srcId="{12D072CF-25A7-46C1-A4F0-4532FBA9FEF5}" destId="{5AB571F6-A4EA-4C8A-9E18-70801103ABB7}" srcOrd="6" destOrd="0" presId="urn:microsoft.com/office/officeart/2005/8/layout/pyramid2"/>
    <dgm:cxn modelId="{987677C1-85AD-4E44-B2B0-59CF65DF9339}" type="presParOf" srcId="{12D072CF-25A7-46C1-A4F0-4532FBA9FEF5}" destId="{4DA0A7E7-1101-4502-B2D7-D831E992A467}" srcOrd="7" destOrd="0" presId="urn:microsoft.com/office/officeart/2005/8/layout/pyramid2"/>
  </dgm:cxnLst>
  <dgm:bg/>
  <dgm:whole/>
</dgm:dataModel>
</file>

<file path=ppt/diagrams/data3.xml><?xml version="1.0" encoding="utf-8"?>
<dgm:dataModel xmlns:dgm="http://schemas.openxmlformats.org/drawingml/2006/diagram" xmlns:a="http://schemas.openxmlformats.org/drawingml/2006/main">
  <dgm:ptLst>
    <dgm:pt modelId="{F47FA252-4638-4013-972D-D06A20DEB75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ru-RU"/>
        </a:p>
      </dgm:t>
    </dgm:pt>
    <dgm:pt modelId="{FB7894A5-67BD-40BF-B786-374E26E0C819}">
      <dgm:prSet phldrT="[Текст]"/>
      <dgm:spPr/>
      <dgm:t>
        <a:bodyPr/>
        <a:lstStyle/>
        <a:p>
          <a:r>
            <a:rPr lang="ru-RU" b="1" dirty="0" smtClean="0"/>
            <a:t>Система цифровых инструментов</a:t>
          </a:r>
          <a:endParaRPr lang="ru-RU" b="1" dirty="0"/>
        </a:p>
      </dgm:t>
    </dgm:pt>
    <dgm:pt modelId="{1A20BD5C-9511-4415-8990-4AD95465A0B8}" type="parTrans" cxnId="{934F5D00-8EF2-4009-AB88-964B2C78A0AB}">
      <dgm:prSet/>
      <dgm:spPr/>
      <dgm:t>
        <a:bodyPr/>
        <a:lstStyle/>
        <a:p>
          <a:endParaRPr lang="ru-RU"/>
        </a:p>
      </dgm:t>
    </dgm:pt>
    <dgm:pt modelId="{88C65723-7858-45FE-9DBE-C4F03188BB40}" type="sibTrans" cxnId="{934F5D00-8EF2-4009-AB88-964B2C78A0AB}">
      <dgm:prSet/>
      <dgm:spPr/>
      <dgm:t>
        <a:bodyPr/>
        <a:lstStyle/>
        <a:p>
          <a:endParaRPr lang="ru-RU"/>
        </a:p>
      </dgm:t>
    </dgm:pt>
    <dgm:pt modelId="{36191F17-BF7E-4595-ADBC-4ED886C8C68F}">
      <dgm:prSet phldrT="[Текст]" custT="1"/>
      <dgm:spPr/>
      <dgm:t>
        <a:bodyPr/>
        <a:lstStyle/>
        <a:p>
          <a:r>
            <a:rPr lang="ru-RU" sz="1300" b="1" dirty="0" err="1" smtClean="0"/>
            <a:t>Электрон-ные</a:t>
          </a:r>
          <a:r>
            <a:rPr lang="ru-RU" sz="1300" b="1" dirty="0" smtClean="0"/>
            <a:t> формы учебников</a:t>
          </a:r>
          <a:endParaRPr lang="ru-RU" sz="1300" b="1" dirty="0"/>
        </a:p>
      </dgm:t>
    </dgm:pt>
    <dgm:pt modelId="{CAAC2FFF-3685-464D-B2BB-64BE90930F7E}" type="parTrans" cxnId="{2FD6EEBE-FEC8-4798-8695-B95809DDCE77}">
      <dgm:prSet/>
      <dgm:spPr/>
      <dgm:t>
        <a:bodyPr/>
        <a:lstStyle/>
        <a:p>
          <a:endParaRPr lang="ru-RU"/>
        </a:p>
      </dgm:t>
    </dgm:pt>
    <dgm:pt modelId="{B6D6F150-D146-47BF-8B7D-35B02F02B7D6}" type="sibTrans" cxnId="{2FD6EEBE-FEC8-4798-8695-B95809DDCE77}">
      <dgm:prSet/>
      <dgm:spPr/>
      <dgm:t>
        <a:bodyPr/>
        <a:lstStyle/>
        <a:p>
          <a:endParaRPr lang="ru-RU"/>
        </a:p>
      </dgm:t>
    </dgm:pt>
    <dgm:pt modelId="{97BD989A-7CEE-4A0A-A376-37A8C0034681}">
      <dgm:prSet phldrT="[Текст]" custT="1"/>
      <dgm:spPr/>
      <dgm:t>
        <a:bodyPr/>
        <a:lstStyle/>
        <a:p>
          <a:r>
            <a:rPr lang="ru-RU" sz="1400" b="1" dirty="0" err="1" smtClean="0"/>
            <a:t>Онлайн-сервисы</a:t>
          </a:r>
          <a:endParaRPr lang="ru-RU" sz="1400" b="1" dirty="0"/>
        </a:p>
      </dgm:t>
    </dgm:pt>
    <dgm:pt modelId="{2E633950-1038-4035-8AF1-67AD47A5C753}" type="parTrans" cxnId="{E783CC1B-750D-498D-849C-0FA430842292}">
      <dgm:prSet/>
      <dgm:spPr/>
      <dgm:t>
        <a:bodyPr/>
        <a:lstStyle/>
        <a:p>
          <a:endParaRPr lang="ru-RU"/>
        </a:p>
      </dgm:t>
    </dgm:pt>
    <dgm:pt modelId="{3F7BA930-C57A-42A6-979E-161869BEBB68}" type="sibTrans" cxnId="{E783CC1B-750D-498D-849C-0FA430842292}">
      <dgm:prSet/>
      <dgm:spPr/>
      <dgm:t>
        <a:bodyPr/>
        <a:lstStyle/>
        <a:p>
          <a:endParaRPr lang="ru-RU"/>
        </a:p>
      </dgm:t>
    </dgm:pt>
    <dgm:pt modelId="{1AEADE15-74EE-48F9-821B-09805C780046}">
      <dgm:prSet phldrT="[Текст]" custT="1"/>
      <dgm:spPr/>
      <dgm:t>
        <a:bodyPr/>
        <a:lstStyle/>
        <a:p>
          <a:r>
            <a:rPr lang="ru-RU" sz="1300" b="1" dirty="0" smtClean="0"/>
            <a:t>Образовательные технологии</a:t>
          </a:r>
          <a:endParaRPr lang="ru-RU" sz="1300" b="1" dirty="0"/>
        </a:p>
      </dgm:t>
    </dgm:pt>
    <dgm:pt modelId="{1FE5AC79-2E1B-4E37-B224-2E9B51980E89}" type="parTrans" cxnId="{B8ADDE01-376F-41A4-8433-1A7275A0D8A8}">
      <dgm:prSet/>
      <dgm:spPr/>
      <dgm:t>
        <a:bodyPr/>
        <a:lstStyle/>
        <a:p>
          <a:endParaRPr lang="ru-RU"/>
        </a:p>
      </dgm:t>
    </dgm:pt>
    <dgm:pt modelId="{B9D1C90D-024F-4B43-B4D3-6D4EBDCA5C84}" type="sibTrans" cxnId="{B8ADDE01-376F-41A4-8433-1A7275A0D8A8}">
      <dgm:prSet/>
      <dgm:spPr/>
      <dgm:t>
        <a:bodyPr/>
        <a:lstStyle/>
        <a:p>
          <a:endParaRPr lang="ru-RU"/>
        </a:p>
      </dgm:t>
    </dgm:pt>
    <dgm:pt modelId="{878EFB97-4FA5-4822-B3B5-FF0CB6A6482E}">
      <dgm:prSet phldrT="[Текст]" custT="1"/>
      <dgm:spPr/>
      <dgm:t>
        <a:bodyPr/>
        <a:lstStyle/>
        <a:p>
          <a:r>
            <a:rPr lang="ru-RU" sz="1300" b="1" dirty="0" smtClean="0"/>
            <a:t>Образовательные </a:t>
          </a:r>
        </a:p>
        <a:p>
          <a:r>
            <a:rPr lang="ru-RU" sz="1300" b="1" dirty="0" err="1" smtClean="0"/>
            <a:t>платфор-мы</a:t>
          </a:r>
          <a:endParaRPr lang="ru-RU" sz="1300" b="1" dirty="0"/>
        </a:p>
      </dgm:t>
    </dgm:pt>
    <dgm:pt modelId="{1DAB8C01-492B-4AA3-8681-FD8421E5D5C2}" type="parTrans" cxnId="{CE61248B-719C-402E-B9D0-F8F5BDB085B9}">
      <dgm:prSet/>
      <dgm:spPr/>
      <dgm:t>
        <a:bodyPr/>
        <a:lstStyle/>
        <a:p>
          <a:endParaRPr lang="ru-RU"/>
        </a:p>
      </dgm:t>
    </dgm:pt>
    <dgm:pt modelId="{E761468D-AE97-46B2-9B00-04384D4FA6F8}" type="sibTrans" cxnId="{CE61248B-719C-402E-B9D0-F8F5BDB085B9}">
      <dgm:prSet/>
      <dgm:spPr/>
      <dgm:t>
        <a:bodyPr/>
        <a:lstStyle/>
        <a:p>
          <a:endParaRPr lang="ru-RU"/>
        </a:p>
      </dgm:t>
    </dgm:pt>
    <dgm:pt modelId="{A89E8174-FF6E-40F9-B68D-8388A0422CC2}" type="pres">
      <dgm:prSet presAssocID="{F47FA252-4638-4013-972D-D06A20DEB751}" presName="Name0" presStyleCnt="0">
        <dgm:presLayoutVars>
          <dgm:chMax val="1"/>
          <dgm:dir/>
          <dgm:animLvl val="ctr"/>
          <dgm:resizeHandles val="exact"/>
        </dgm:presLayoutVars>
      </dgm:prSet>
      <dgm:spPr/>
      <dgm:t>
        <a:bodyPr/>
        <a:lstStyle/>
        <a:p>
          <a:endParaRPr lang="ru-RU"/>
        </a:p>
      </dgm:t>
    </dgm:pt>
    <dgm:pt modelId="{64878CCA-2D13-4479-B8C5-8F2B775AE46B}" type="pres">
      <dgm:prSet presAssocID="{FB7894A5-67BD-40BF-B786-374E26E0C819}" presName="centerShape" presStyleLbl="node0" presStyleIdx="0" presStyleCnt="1" custScaleX="118760"/>
      <dgm:spPr/>
      <dgm:t>
        <a:bodyPr/>
        <a:lstStyle/>
        <a:p>
          <a:endParaRPr lang="ru-RU"/>
        </a:p>
      </dgm:t>
    </dgm:pt>
    <dgm:pt modelId="{F2CF833E-C2AE-4499-9D84-05F3E5912FBE}" type="pres">
      <dgm:prSet presAssocID="{36191F17-BF7E-4595-ADBC-4ED886C8C68F}" presName="node" presStyleLbl="node1" presStyleIdx="0" presStyleCnt="4" custScaleX="143339">
        <dgm:presLayoutVars>
          <dgm:bulletEnabled val="1"/>
        </dgm:presLayoutVars>
      </dgm:prSet>
      <dgm:spPr/>
      <dgm:t>
        <a:bodyPr/>
        <a:lstStyle/>
        <a:p>
          <a:endParaRPr lang="ru-RU"/>
        </a:p>
      </dgm:t>
    </dgm:pt>
    <dgm:pt modelId="{6B7FFC22-D6C1-4677-A232-9ED1E92C3544}" type="pres">
      <dgm:prSet presAssocID="{36191F17-BF7E-4595-ADBC-4ED886C8C68F}" presName="dummy" presStyleCnt="0"/>
      <dgm:spPr/>
    </dgm:pt>
    <dgm:pt modelId="{CBA1BC0E-6682-400A-8E26-D0A59602965B}" type="pres">
      <dgm:prSet presAssocID="{B6D6F150-D146-47BF-8B7D-35B02F02B7D6}" presName="sibTrans" presStyleLbl="sibTrans2D1" presStyleIdx="0" presStyleCnt="4"/>
      <dgm:spPr/>
      <dgm:t>
        <a:bodyPr/>
        <a:lstStyle/>
        <a:p>
          <a:endParaRPr lang="ru-RU"/>
        </a:p>
      </dgm:t>
    </dgm:pt>
    <dgm:pt modelId="{56B55C23-90ED-4179-92E1-370A6BA80FFC}" type="pres">
      <dgm:prSet presAssocID="{97BD989A-7CEE-4A0A-A376-37A8C0034681}" presName="node" presStyleLbl="node1" presStyleIdx="1" presStyleCnt="4" custScaleX="112235" custScaleY="122950">
        <dgm:presLayoutVars>
          <dgm:bulletEnabled val="1"/>
        </dgm:presLayoutVars>
      </dgm:prSet>
      <dgm:spPr/>
      <dgm:t>
        <a:bodyPr/>
        <a:lstStyle/>
        <a:p>
          <a:endParaRPr lang="ru-RU"/>
        </a:p>
      </dgm:t>
    </dgm:pt>
    <dgm:pt modelId="{F0898FDF-0A03-4DDE-BA8E-8892CB7F694A}" type="pres">
      <dgm:prSet presAssocID="{97BD989A-7CEE-4A0A-A376-37A8C0034681}" presName="dummy" presStyleCnt="0"/>
      <dgm:spPr/>
    </dgm:pt>
    <dgm:pt modelId="{F2938C27-18F6-4A4D-AC90-5344BB971FAD}" type="pres">
      <dgm:prSet presAssocID="{3F7BA930-C57A-42A6-979E-161869BEBB68}" presName="sibTrans" presStyleLbl="sibTrans2D1" presStyleIdx="1" presStyleCnt="4"/>
      <dgm:spPr/>
      <dgm:t>
        <a:bodyPr/>
        <a:lstStyle/>
        <a:p>
          <a:endParaRPr lang="ru-RU"/>
        </a:p>
      </dgm:t>
    </dgm:pt>
    <dgm:pt modelId="{BC3A382B-D60B-4932-8F53-F203D8DFD569}" type="pres">
      <dgm:prSet presAssocID="{1AEADE15-74EE-48F9-821B-09805C780046}" presName="node" presStyleLbl="node1" presStyleIdx="2" presStyleCnt="4" custScaleX="144258">
        <dgm:presLayoutVars>
          <dgm:bulletEnabled val="1"/>
        </dgm:presLayoutVars>
      </dgm:prSet>
      <dgm:spPr/>
      <dgm:t>
        <a:bodyPr/>
        <a:lstStyle/>
        <a:p>
          <a:endParaRPr lang="ru-RU"/>
        </a:p>
      </dgm:t>
    </dgm:pt>
    <dgm:pt modelId="{8BDDA95D-70CD-4E40-8950-4158090F626A}" type="pres">
      <dgm:prSet presAssocID="{1AEADE15-74EE-48F9-821B-09805C780046}" presName="dummy" presStyleCnt="0"/>
      <dgm:spPr/>
    </dgm:pt>
    <dgm:pt modelId="{A8DB7767-78A4-4F87-A8C5-31075C35B6E6}" type="pres">
      <dgm:prSet presAssocID="{B9D1C90D-024F-4B43-B4D3-6D4EBDCA5C84}" presName="sibTrans" presStyleLbl="sibTrans2D1" presStyleIdx="2" presStyleCnt="4"/>
      <dgm:spPr/>
      <dgm:t>
        <a:bodyPr/>
        <a:lstStyle/>
        <a:p>
          <a:endParaRPr lang="ru-RU"/>
        </a:p>
      </dgm:t>
    </dgm:pt>
    <dgm:pt modelId="{743B018F-0B8E-46E2-8C5C-1550C1F1DC04}" type="pres">
      <dgm:prSet presAssocID="{878EFB97-4FA5-4822-B3B5-FF0CB6A6482E}" presName="node" presStyleLbl="node1" presStyleIdx="3" presStyleCnt="4" custScaleX="116218" custScaleY="136645">
        <dgm:presLayoutVars>
          <dgm:bulletEnabled val="1"/>
        </dgm:presLayoutVars>
      </dgm:prSet>
      <dgm:spPr/>
      <dgm:t>
        <a:bodyPr/>
        <a:lstStyle/>
        <a:p>
          <a:endParaRPr lang="ru-RU"/>
        </a:p>
      </dgm:t>
    </dgm:pt>
    <dgm:pt modelId="{E6F2AAE9-DFA0-4683-AC89-6C5FC012045E}" type="pres">
      <dgm:prSet presAssocID="{878EFB97-4FA5-4822-B3B5-FF0CB6A6482E}" presName="dummy" presStyleCnt="0"/>
      <dgm:spPr/>
    </dgm:pt>
    <dgm:pt modelId="{69FFB2DD-B67D-4028-89FD-70B50C712EC8}" type="pres">
      <dgm:prSet presAssocID="{E761468D-AE97-46B2-9B00-04384D4FA6F8}" presName="sibTrans" presStyleLbl="sibTrans2D1" presStyleIdx="3" presStyleCnt="4"/>
      <dgm:spPr/>
      <dgm:t>
        <a:bodyPr/>
        <a:lstStyle/>
        <a:p>
          <a:endParaRPr lang="ru-RU"/>
        </a:p>
      </dgm:t>
    </dgm:pt>
  </dgm:ptLst>
  <dgm:cxnLst>
    <dgm:cxn modelId="{5C3FD60A-C076-47A9-A98D-998F24E15D5C}" type="presOf" srcId="{F47FA252-4638-4013-972D-D06A20DEB751}" destId="{A89E8174-FF6E-40F9-B68D-8388A0422CC2}" srcOrd="0" destOrd="0" presId="urn:microsoft.com/office/officeart/2005/8/layout/radial6"/>
    <dgm:cxn modelId="{E783CC1B-750D-498D-849C-0FA430842292}" srcId="{FB7894A5-67BD-40BF-B786-374E26E0C819}" destId="{97BD989A-7CEE-4A0A-A376-37A8C0034681}" srcOrd="1" destOrd="0" parTransId="{2E633950-1038-4035-8AF1-67AD47A5C753}" sibTransId="{3F7BA930-C57A-42A6-979E-161869BEBB68}"/>
    <dgm:cxn modelId="{937C5ADB-1B1D-4FEB-B954-20CEFABE2048}" type="presOf" srcId="{878EFB97-4FA5-4822-B3B5-FF0CB6A6482E}" destId="{743B018F-0B8E-46E2-8C5C-1550C1F1DC04}" srcOrd="0" destOrd="0" presId="urn:microsoft.com/office/officeart/2005/8/layout/radial6"/>
    <dgm:cxn modelId="{CE61248B-719C-402E-B9D0-F8F5BDB085B9}" srcId="{FB7894A5-67BD-40BF-B786-374E26E0C819}" destId="{878EFB97-4FA5-4822-B3B5-FF0CB6A6482E}" srcOrd="3" destOrd="0" parTransId="{1DAB8C01-492B-4AA3-8681-FD8421E5D5C2}" sibTransId="{E761468D-AE97-46B2-9B00-04384D4FA6F8}"/>
    <dgm:cxn modelId="{6DFC369F-26B3-42F3-92F3-A5C5AA0E92E9}" type="presOf" srcId="{36191F17-BF7E-4595-ADBC-4ED886C8C68F}" destId="{F2CF833E-C2AE-4499-9D84-05F3E5912FBE}" srcOrd="0" destOrd="0" presId="urn:microsoft.com/office/officeart/2005/8/layout/radial6"/>
    <dgm:cxn modelId="{8F1AB675-9C6B-46D3-9547-0CACB66CE2B6}" type="presOf" srcId="{B9D1C90D-024F-4B43-B4D3-6D4EBDCA5C84}" destId="{A8DB7767-78A4-4F87-A8C5-31075C35B6E6}" srcOrd="0" destOrd="0" presId="urn:microsoft.com/office/officeart/2005/8/layout/radial6"/>
    <dgm:cxn modelId="{FF0F3544-7EBD-4858-8AE7-1BFC947324E7}" type="presOf" srcId="{3F7BA930-C57A-42A6-979E-161869BEBB68}" destId="{F2938C27-18F6-4A4D-AC90-5344BB971FAD}" srcOrd="0" destOrd="0" presId="urn:microsoft.com/office/officeart/2005/8/layout/radial6"/>
    <dgm:cxn modelId="{F04D99C9-3641-4711-9998-A6F2713C541C}" type="presOf" srcId="{B6D6F150-D146-47BF-8B7D-35B02F02B7D6}" destId="{CBA1BC0E-6682-400A-8E26-D0A59602965B}" srcOrd="0" destOrd="0" presId="urn:microsoft.com/office/officeart/2005/8/layout/radial6"/>
    <dgm:cxn modelId="{934F5D00-8EF2-4009-AB88-964B2C78A0AB}" srcId="{F47FA252-4638-4013-972D-D06A20DEB751}" destId="{FB7894A5-67BD-40BF-B786-374E26E0C819}" srcOrd="0" destOrd="0" parTransId="{1A20BD5C-9511-4415-8990-4AD95465A0B8}" sibTransId="{88C65723-7858-45FE-9DBE-C4F03188BB40}"/>
    <dgm:cxn modelId="{E2928DF8-C133-47A9-A748-09977F1449E0}" type="presOf" srcId="{E761468D-AE97-46B2-9B00-04384D4FA6F8}" destId="{69FFB2DD-B67D-4028-89FD-70B50C712EC8}" srcOrd="0" destOrd="0" presId="urn:microsoft.com/office/officeart/2005/8/layout/radial6"/>
    <dgm:cxn modelId="{444F101C-3A39-4A88-B0CB-96A52FDC18A4}" type="presOf" srcId="{FB7894A5-67BD-40BF-B786-374E26E0C819}" destId="{64878CCA-2D13-4479-B8C5-8F2B775AE46B}" srcOrd="0" destOrd="0" presId="urn:microsoft.com/office/officeart/2005/8/layout/radial6"/>
    <dgm:cxn modelId="{14B30C40-E073-4208-8B94-ACFEF8C3C664}" type="presOf" srcId="{97BD989A-7CEE-4A0A-A376-37A8C0034681}" destId="{56B55C23-90ED-4179-92E1-370A6BA80FFC}" srcOrd="0" destOrd="0" presId="urn:microsoft.com/office/officeart/2005/8/layout/radial6"/>
    <dgm:cxn modelId="{6A8A2080-A64A-457C-99AD-967B3A03566C}" type="presOf" srcId="{1AEADE15-74EE-48F9-821B-09805C780046}" destId="{BC3A382B-D60B-4932-8F53-F203D8DFD569}" srcOrd="0" destOrd="0" presId="urn:microsoft.com/office/officeart/2005/8/layout/radial6"/>
    <dgm:cxn modelId="{B8ADDE01-376F-41A4-8433-1A7275A0D8A8}" srcId="{FB7894A5-67BD-40BF-B786-374E26E0C819}" destId="{1AEADE15-74EE-48F9-821B-09805C780046}" srcOrd="2" destOrd="0" parTransId="{1FE5AC79-2E1B-4E37-B224-2E9B51980E89}" sibTransId="{B9D1C90D-024F-4B43-B4D3-6D4EBDCA5C84}"/>
    <dgm:cxn modelId="{2FD6EEBE-FEC8-4798-8695-B95809DDCE77}" srcId="{FB7894A5-67BD-40BF-B786-374E26E0C819}" destId="{36191F17-BF7E-4595-ADBC-4ED886C8C68F}" srcOrd="0" destOrd="0" parTransId="{CAAC2FFF-3685-464D-B2BB-64BE90930F7E}" sibTransId="{B6D6F150-D146-47BF-8B7D-35B02F02B7D6}"/>
    <dgm:cxn modelId="{1DD5591E-CE52-4EE8-847D-E5955BD170A2}" type="presParOf" srcId="{A89E8174-FF6E-40F9-B68D-8388A0422CC2}" destId="{64878CCA-2D13-4479-B8C5-8F2B775AE46B}" srcOrd="0" destOrd="0" presId="urn:microsoft.com/office/officeart/2005/8/layout/radial6"/>
    <dgm:cxn modelId="{C56E2851-CAC6-4043-AB52-311EEFA269E9}" type="presParOf" srcId="{A89E8174-FF6E-40F9-B68D-8388A0422CC2}" destId="{F2CF833E-C2AE-4499-9D84-05F3E5912FBE}" srcOrd="1" destOrd="0" presId="urn:microsoft.com/office/officeart/2005/8/layout/radial6"/>
    <dgm:cxn modelId="{D35C09C2-73CA-4E47-A998-3EAB83A5EB00}" type="presParOf" srcId="{A89E8174-FF6E-40F9-B68D-8388A0422CC2}" destId="{6B7FFC22-D6C1-4677-A232-9ED1E92C3544}" srcOrd="2" destOrd="0" presId="urn:microsoft.com/office/officeart/2005/8/layout/radial6"/>
    <dgm:cxn modelId="{7AD6B2A0-28CB-4BC3-A6F2-FFA05B54BADC}" type="presParOf" srcId="{A89E8174-FF6E-40F9-B68D-8388A0422CC2}" destId="{CBA1BC0E-6682-400A-8E26-D0A59602965B}" srcOrd="3" destOrd="0" presId="urn:microsoft.com/office/officeart/2005/8/layout/radial6"/>
    <dgm:cxn modelId="{FF2DDCC9-66DA-403E-9840-5BC0900D3B1B}" type="presParOf" srcId="{A89E8174-FF6E-40F9-B68D-8388A0422CC2}" destId="{56B55C23-90ED-4179-92E1-370A6BA80FFC}" srcOrd="4" destOrd="0" presId="urn:microsoft.com/office/officeart/2005/8/layout/radial6"/>
    <dgm:cxn modelId="{0BC4417A-8919-459B-8F86-74D508C4EC01}" type="presParOf" srcId="{A89E8174-FF6E-40F9-B68D-8388A0422CC2}" destId="{F0898FDF-0A03-4DDE-BA8E-8892CB7F694A}" srcOrd="5" destOrd="0" presId="urn:microsoft.com/office/officeart/2005/8/layout/radial6"/>
    <dgm:cxn modelId="{51F78FF6-530B-4658-BE65-EE88760CC4B0}" type="presParOf" srcId="{A89E8174-FF6E-40F9-B68D-8388A0422CC2}" destId="{F2938C27-18F6-4A4D-AC90-5344BB971FAD}" srcOrd="6" destOrd="0" presId="urn:microsoft.com/office/officeart/2005/8/layout/radial6"/>
    <dgm:cxn modelId="{B8E2D0C8-B7BC-4B87-9D94-04B86A022699}" type="presParOf" srcId="{A89E8174-FF6E-40F9-B68D-8388A0422CC2}" destId="{BC3A382B-D60B-4932-8F53-F203D8DFD569}" srcOrd="7" destOrd="0" presId="urn:microsoft.com/office/officeart/2005/8/layout/radial6"/>
    <dgm:cxn modelId="{9A99ABDC-A9D7-448F-9053-82CA2782801C}" type="presParOf" srcId="{A89E8174-FF6E-40F9-B68D-8388A0422CC2}" destId="{8BDDA95D-70CD-4E40-8950-4158090F626A}" srcOrd="8" destOrd="0" presId="urn:microsoft.com/office/officeart/2005/8/layout/radial6"/>
    <dgm:cxn modelId="{458A7561-A7F5-46B1-8EAA-886DD3BABC0C}" type="presParOf" srcId="{A89E8174-FF6E-40F9-B68D-8388A0422CC2}" destId="{A8DB7767-78A4-4F87-A8C5-31075C35B6E6}" srcOrd="9" destOrd="0" presId="urn:microsoft.com/office/officeart/2005/8/layout/radial6"/>
    <dgm:cxn modelId="{601903DD-7136-45A3-9CB4-3156189D9E08}" type="presParOf" srcId="{A89E8174-FF6E-40F9-B68D-8388A0422CC2}" destId="{743B018F-0B8E-46E2-8C5C-1550C1F1DC04}" srcOrd="10" destOrd="0" presId="urn:microsoft.com/office/officeart/2005/8/layout/radial6"/>
    <dgm:cxn modelId="{0533ACEB-3E7A-40E9-9E3A-4DBD8EEB40B1}" type="presParOf" srcId="{A89E8174-FF6E-40F9-B68D-8388A0422CC2}" destId="{E6F2AAE9-DFA0-4683-AC89-6C5FC012045E}" srcOrd="11" destOrd="0" presId="urn:microsoft.com/office/officeart/2005/8/layout/radial6"/>
    <dgm:cxn modelId="{98BF3A66-E6F2-4244-9C0E-892C3ACCDB26}" type="presParOf" srcId="{A89E8174-FF6E-40F9-B68D-8388A0422CC2}" destId="{69FFB2DD-B67D-4028-89FD-70B50C712EC8}" srcOrd="12" destOrd="0" presId="urn:microsoft.com/office/officeart/2005/8/layout/radial6"/>
  </dgm:cxnLst>
  <dgm:bg/>
  <dgm:whole/>
</dgm:dataModel>
</file>

<file path=ppt/diagrams/data4.xml><?xml version="1.0" encoding="utf-8"?>
<dgm:dataModel xmlns:dgm="http://schemas.openxmlformats.org/drawingml/2006/diagram" xmlns:a="http://schemas.openxmlformats.org/drawingml/2006/main">
  <dgm:ptLst>
    <dgm:pt modelId="{C5472FE7-92DA-4BB8-B338-F337F05984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6896194-66B2-4E23-9DD5-CD8108FC69C0}">
      <dgm:prSet phldrT="[Текст]" custT="1"/>
      <dgm:spPr/>
      <dgm:t>
        <a:bodyPr/>
        <a:lstStyle/>
        <a:p>
          <a:r>
            <a:rPr lang="ru-RU" sz="2000" b="1" dirty="0" smtClean="0">
              <a:solidFill>
                <a:srgbClr val="C00000"/>
              </a:solidFill>
            </a:rPr>
            <a:t>Мотивация</a:t>
          </a:r>
          <a:r>
            <a:rPr lang="ru-RU" sz="1600" b="1" dirty="0" smtClean="0"/>
            <a:t/>
          </a:r>
          <a:br>
            <a:rPr lang="ru-RU" sz="1600" b="1" dirty="0" smtClean="0"/>
          </a:br>
          <a:r>
            <a:rPr lang="ru-RU" sz="1600" dirty="0" smtClean="0"/>
            <a:t> Дистанционное обучение предполагает от ученика наличие мотивации к получению знаний и навыков</a:t>
          </a:r>
          <a:endParaRPr lang="ru-RU" sz="1600" dirty="0"/>
        </a:p>
      </dgm:t>
    </dgm:pt>
    <dgm:pt modelId="{7DAC8678-B925-4468-8630-866D6837C397}" type="parTrans" cxnId="{26722AD5-9392-40EC-A491-7AC07FE3FE5F}">
      <dgm:prSet/>
      <dgm:spPr/>
      <dgm:t>
        <a:bodyPr/>
        <a:lstStyle/>
        <a:p>
          <a:endParaRPr lang="ru-RU"/>
        </a:p>
      </dgm:t>
    </dgm:pt>
    <dgm:pt modelId="{3A1F24DA-20E7-4A1A-9127-5048CA30DC1D}" type="sibTrans" cxnId="{26722AD5-9392-40EC-A491-7AC07FE3FE5F}">
      <dgm:prSet/>
      <dgm:spPr/>
      <dgm:t>
        <a:bodyPr/>
        <a:lstStyle/>
        <a:p>
          <a:endParaRPr lang="ru-RU"/>
        </a:p>
      </dgm:t>
    </dgm:pt>
    <dgm:pt modelId="{E7BF430C-FD95-42F0-B8CB-A05384150DA9}">
      <dgm:prSet phldrT="[Текст]"/>
      <dgm:spPr/>
      <dgm:t>
        <a:bodyPr/>
        <a:lstStyle/>
        <a:p>
          <a:r>
            <a:rPr lang="ru-RU" dirty="0" smtClean="0"/>
            <a:t/>
          </a:r>
          <a:br>
            <a:rPr lang="ru-RU" dirty="0" smtClean="0"/>
          </a:br>
          <a:endParaRPr lang="ru-RU" dirty="0"/>
        </a:p>
      </dgm:t>
    </dgm:pt>
    <dgm:pt modelId="{7274F065-74A0-4B5B-8510-5CBD91C7995B}" type="parTrans" cxnId="{FAF19249-3DD5-4403-BDAB-E77DF779EE92}">
      <dgm:prSet/>
      <dgm:spPr/>
      <dgm:t>
        <a:bodyPr/>
        <a:lstStyle/>
        <a:p>
          <a:endParaRPr lang="ru-RU"/>
        </a:p>
      </dgm:t>
    </dgm:pt>
    <dgm:pt modelId="{C178DC6C-A7F8-4389-98AA-8482B11898AC}" type="sibTrans" cxnId="{FAF19249-3DD5-4403-BDAB-E77DF779EE92}">
      <dgm:prSet/>
      <dgm:spPr/>
      <dgm:t>
        <a:bodyPr/>
        <a:lstStyle/>
        <a:p>
          <a:endParaRPr lang="ru-RU"/>
        </a:p>
      </dgm:t>
    </dgm:pt>
    <dgm:pt modelId="{80AFE7D3-234B-4010-B5A6-5AD91C6907E2}">
      <dgm:prSet phldrT="[Текст]" custT="1"/>
      <dgm:spPr/>
      <dgm:t>
        <a:bodyPr/>
        <a:lstStyle/>
        <a:p>
          <a:r>
            <a:rPr lang="ru-RU" sz="2000" b="1" dirty="0" smtClean="0">
              <a:solidFill>
                <a:srgbClr val="C00000"/>
              </a:solidFill>
            </a:rPr>
            <a:t>Способность к самообразованию</a:t>
          </a:r>
          <a:r>
            <a:rPr lang="ru-RU" sz="2000" dirty="0" smtClean="0">
              <a:solidFill>
                <a:srgbClr val="C00000"/>
              </a:solidFill>
            </a:rPr>
            <a:t> </a:t>
          </a:r>
          <a:r>
            <a:rPr lang="ru-RU" sz="1200" dirty="0" smtClean="0"/>
            <a:t/>
          </a:r>
          <a:br>
            <a:rPr lang="ru-RU" sz="1200" dirty="0" smtClean="0"/>
          </a:br>
          <a:r>
            <a:rPr lang="ru-RU" sz="1400" dirty="0" smtClean="0"/>
            <a:t>Дистанционное обучение предполагает, что большую часть учебного материала в процессе обучения ученик осваивает самостоятельно. </a:t>
          </a:r>
          <a:endParaRPr lang="ru-RU" sz="1400" dirty="0"/>
        </a:p>
      </dgm:t>
    </dgm:pt>
    <dgm:pt modelId="{FBCBD56E-E483-48F1-87A4-02B3F9E9614F}" type="parTrans" cxnId="{F8AE9534-2E49-4FB4-9E71-C7924BCD9DD8}">
      <dgm:prSet/>
      <dgm:spPr/>
      <dgm:t>
        <a:bodyPr/>
        <a:lstStyle/>
        <a:p>
          <a:endParaRPr lang="ru-RU"/>
        </a:p>
      </dgm:t>
    </dgm:pt>
    <dgm:pt modelId="{F3ABE306-20B7-4C9F-AF6C-5977602F7278}" type="sibTrans" cxnId="{F8AE9534-2E49-4FB4-9E71-C7924BCD9DD8}">
      <dgm:prSet/>
      <dgm:spPr/>
      <dgm:t>
        <a:bodyPr/>
        <a:lstStyle/>
        <a:p>
          <a:endParaRPr lang="ru-RU"/>
        </a:p>
      </dgm:t>
    </dgm:pt>
    <dgm:pt modelId="{58E1510A-BF2E-4E7A-AED5-CDAA1861AF38}" type="pres">
      <dgm:prSet presAssocID="{C5472FE7-92DA-4BB8-B338-F337F0598413}" presName="linear" presStyleCnt="0">
        <dgm:presLayoutVars>
          <dgm:animLvl val="lvl"/>
          <dgm:resizeHandles val="exact"/>
        </dgm:presLayoutVars>
      </dgm:prSet>
      <dgm:spPr/>
      <dgm:t>
        <a:bodyPr/>
        <a:lstStyle/>
        <a:p>
          <a:endParaRPr lang="ru-RU"/>
        </a:p>
      </dgm:t>
    </dgm:pt>
    <dgm:pt modelId="{19716FE8-416D-4D96-B48C-5AA5B6017402}" type="pres">
      <dgm:prSet presAssocID="{56896194-66B2-4E23-9DD5-CD8108FC69C0}" presName="parentText" presStyleLbl="node1" presStyleIdx="0" presStyleCnt="2" custScaleY="161552">
        <dgm:presLayoutVars>
          <dgm:chMax val="0"/>
          <dgm:bulletEnabled val="1"/>
        </dgm:presLayoutVars>
      </dgm:prSet>
      <dgm:spPr/>
      <dgm:t>
        <a:bodyPr/>
        <a:lstStyle/>
        <a:p>
          <a:endParaRPr lang="ru-RU"/>
        </a:p>
      </dgm:t>
    </dgm:pt>
    <dgm:pt modelId="{6CD2D76B-1341-4B35-A2FD-89DF1E52DF9D}" type="pres">
      <dgm:prSet presAssocID="{56896194-66B2-4E23-9DD5-CD8108FC69C0}" presName="childText" presStyleLbl="revTx" presStyleIdx="0" presStyleCnt="1">
        <dgm:presLayoutVars>
          <dgm:bulletEnabled val="1"/>
        </dgm:presLayoutVars>
      </dgm:prSet>
      <dgm:spPr/>
      <dgm:t>
        <a:bodyPr/>
        <a:lstStyle/>
        <a:p>
          <a:endParaRPr lang="ru-RU"/>
        </a:p>
      </dgm:t>
    </dgm:pt>
    <dgm:pt modelId="{2F09835F-36BE-4CF1-A492-0DC4934C5490}" type="pres">
      <dgm:prSet presAssocID="{80AFE7D3-234B-4010-B5A6-5AD91C6907E2}" presName="parentText" presStyleLbl="node1" presStyleIdx="1" presStyleCnt="2" custScaleY="152789" custLinFactNeighborX="-2477" custLinFactNeighborY="-60459">
        <dgm:presLayoutVars>
          <dgm:chMax val="0"/>
          <dgm:bulletEnabled val="1"/>
        </dgm:presLayoutVars>
      </dgm:prSet>
      <dgm:spPr/>
      <dgm:t>
        <a:bodyPr/>
        <a:lstStyle/>
        <a:p>
          <a:endParaRPr lang="ru-RU"/>
        </a:p>
      </dgm:t>
    </dgm:pt>
  </dgm:ptLst>
  <dgm:cxnLst>
    <dgm:cxn modelId="{FAF19249-3DD5-4403-BDAB-E77DF779EE92}" srcId="{56896194-66B2-4E23-9DD5-CD8108FC69C0}" destId="{E7BF430C-FD95-42F0-B8CB-A05384150DA9}" srcOrd="0" destOrd="0" parTransId="{7274F065-74A0-4B5B-8510-5CBD91C7995B}" sibTransId="{C178DC6C-A7F8-4389-98AA-8482B11898AC}"/>
    <dgm:cxn modelId="{ACC25A43-E56A-467B-9678-BA7F5AC82562}" type="presOf" srcId="{E7BF430C-FD95-42F0-B8CB-A05384150DA9}" destId="{6CD2D76B-1341-4B35-A2FD-89DF1E52DF9D}" srcOrd="0" destOrd="0" presId="urn:microsoft.com/office/officeart/2005/8/layout/vList2"/>
    <dgm:cxn modelId="{EADC1676-06D6-4FBE-80F4-BB99EE1F8B1F}" type="presOf" srcId="{80AFE7D3-234B-4010-B5A6-5AD91C6907E2}" destId="{2F09835F-36BE-4CF1-A492-0DC4934C5490}" srcOrd="0" destOrd="0" presId="urn:microsoft.com/office/officeart/2005/8/layout/vList2"/>
    <dgm:cxn modelId="{4E7DDBE2-C14B-41B1-B273-DE03A5250ACC}" type="presOf" srcId="{C5472FE7-92DA-4BB8-B338-F337F0598413}" destId="{58E1510A-BF2E-4E7A-AED5-CDAA1861AF38}" srcOrd="0" destOrd="0" presId="urn:microsoft.com/office/officeart/2005/8/layout/vList2"/>
    <dgm:cxn modelId="{B2BEB5B8-E114-4C01-BC0D-65ED3FA529BB}" type="presOf" srcId="{56896194-66B2-4E23-9DD5-CD8108FC69C0}" destId="{19716FE8-416D-4D96-B48C-5AA5B6017402}" srcOrd="0" destOrd="0" presId="urn:microsoft.com/office/officeart/2005/8/layout/vList2"/>
    <dgm:cxn modelId="{F8AE9534-2E49-4FB4-9E71-C7924BCD9DD8}" srcId="{C5472FE7-92DA-4BB8-B338-F337F0598413}" destId="{80AFE7D3-234B-4010-B5A6-5AD91C6907E2}" srcOrd="1" destOrd="0" parTransId="{FBCBD56E-E483-48F1-87A4-02B3F9E9614F}" sibTransId="{F3ABE306-20B7-4C9F-AF6C-5977602F7278}"/>
    <dgm:cxn modelId="{26722AD5-9392-40EC-A491-7AC07FE3FE5F}" srcId="{C5472FE7-92DA-4BB8-B338-F337F0598413}" destId="{56896194-66B2-4E23-9DD5-CD8108FC69C0}" srcOrd="0" destOrd="0" parTransId="{7DAC8678-B925-4468-8630-866D6837C397}" sibTransId="{3A1F24DA-20E7-4A1A-9127-5048CA30DC1D}"/>
    <dgm:cxn modelId="{74FAFC68-B4EC-43D6-B232-AE0B2B1CCB83}" type="presParOf" srcId="{58E1510A-BF2E-4E7A-AED5-CDAA1861AF38}" destId="{19716FE8-416D-4D96-B48C-5AA5B6017402}" srcOrd="0" destOrd="0" presId="urn:microsoft.com/office/officeart/2005/8/layout/vList2"/>
    <dgm:cxn modelId="{58F5D8A7-3492-4402-8A82-5D3E66719B38}" type="presParOf" srcId="{58E1510A-BF2E-4E7A-AED5-CDAA1861AF38}" destId="{6CD2D76B-1341-4B35-A2FD-89DF1E52DF9D}" srcOrd="1" destOrd="0" presId="urn:microsoft.com/office/officeart/2005/8/layout/vList2"/>
    <dgm:cxn modelId="{49F15E60-0FBD-45BB-8A12-872E425F60F4}" type="presParOf" srcId="{58E1510A-BF2E-4E7A-AED5-CDAA1861AF38}" destId="{2F09835F-36BE-4CF1-A492-0DC4934C5490}" srcOrd="2"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23223E22-E827-4603-863C-CF4F975E25EE}"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ru-RU"/>
        </a:p>
      </dgm:t>
    </dgm:pt>
    <dgm:pt modelId="{AD286FC7-01F8-47AE-B724-DBA430E93C3D}">
      <dgm:prSet phldrT="[Текст]"/>
      <dgm:spPr/>
      <dgm:t>
        <a:bodyPr/>
        <a:lstStyle/>
        <a:p>
          <a:r>
            <a:rPr lang="ru-RU" dirty="0" smtClean="0"/>
            <a:t>4К</a:t>
          </a:r>
          <a:endParaRPr lang="ru-RU" dirty="0"/>
        </a:p>
      </dgm:t>
    </dgm:pt>
    <dgm:pt modelId="{5A901606-124B-4889-84CF-185D35A4D6A8}" type="parTrans" cxnId="{0C02AC73-C82C-43B3-9CA9-B6A3EB8C2332}">
      <dgm:prSet/>
      <dgm:spPr/>
      <dgm:t>
        <a:bodyPr/>
        <a:lstStyle/>
        <a:p>
          <a:endParaRPr lang="ru-RU"/>
        </a:p>
      </dgm:t>
    </dgm:pt>
    <dgm:pt modelId="{54BB9B06-7BE3-4418-896C-FE4207CD6A2F}" type="sibTrans" cxnId="{0C02AC73-C82C-43B3-9CA9-B6A3EB8C2332}">
      <dgm:prSet/>
      <dgm:spPr/>
      <dgm:t>
        <a:bodyPr/>
        <a:lstStyle/>
        <a:p>
          <a:endParaRPr lang="ru-RU"/>
        </a:p>
      </dgm:t>
    </dgm:pt>
    <dgm:pt modelId="{4A7D0194-A065-4208-BA30-634C5566DC49}">
      <dgm:prSet phldrT="[Текст]"/>
      <dgm:spPr/>
      <dgm:t>
        <a:bodyPr/>
        <a:lstStyle/>
        <a:p>
          <a:r>
            <a:rPr lang="ru-RU" b="1" dirty="0" smtClean="0"/>
            <a:t>коммуникация</a:t>
          </a:r>
          <a:endParaRPr lang="ru-RU" b="1" dirty="0"/>
        </a:p>
      </dgm:t>
    </dgm:pt>
    <dgm:pt modelId="{341073DC-4959-4C3D-B559-4F667B36B9A0}" type="parTrans" cxnId="{1891BA2F-2DA7-4465-B54F-07C337B16B04}">
      <dgm:prSet/>
      <dgm:spPr/>
      <dgm:t>
        <a:bodyPr/>
        <a:lstStyle/>
        <a:p>
          <a:endParaRPr lang="ru-RU"/>
        </a:p>
      </dgm:t>
    </dgm:pt>
    <dgm:pt modelId="{04548EAD-8CDE-40A8-83E4-0A68F680741F}" type="sibTrans" cxnId="{1891BA2F-2DA7-4465-B54F-07C337B16B04}">
      <dgm:prSet/>
      <dgm:spPr/>
      <dgm:t>
        <a:bodyPr/>
        <a:lstStyle/>
        <a:p>
          <a:endParaRPr lang="ru-RU"/>
        </a:p>
      </dgm:t>
    </dgm:pt>
    <dgm:pt modelId="{F0188E89-A9EC-401A-89E6-6CA09B14DD53}">
      <dgm:prSet phldrT="[Текст]"/>
      <dgm:spPr/>
      <dgm:t>
        <a:bodyPr/>
        <a:lstStyle/>
        <a:p>
          <a:r>
            <a:rPr lang="ru-RU" b="1" dirty="0" smtClean="0"/>
            <a:t>кооперация</a:t>
          </a:r>
          <a:endParaRPr lang="ru-RU" b="1" dirty="0"/>
        </a:p>
      </dgm:t>
    </dgm:pt>
    <dgm:pt modelId="{A52C1BAA-9A93-4433-BC68-9487BE253CF9}" type="parTrans" cxnId="{BA93F48F-DF96-4B49-B65F-E24E23987065}">
      <dgm:prSet/>
      <dgm:spPr/>
      <dgm:t>
        <a:bodyPr/>
        <a:lstStyle/>
        <a:p>
          <a:endParaRPr lang="ru-RU"/>
        </a:p>
      </dgm:t>
    </dgm:pt>
    <dgm:pt modelId="{14F443A5-5AD0-40D2-ADBA-B95C00A1136A}" type="sibTrans" cxnId="{BA93F48F-DF96-4B49-B65F-E24E23987065}">
      <dgm:prSet/>
      <dgm:spPr/>
      <dgm:t>
        <a:bodyPr/>
        <a:lstStyle/>
        <a:p>
          <a:endParaRPr lang="ru-RU"/>
        </a:p>
      </dgm:t>
    </dgm:pt>
    <dgm:pt modelId="{2C1FB2B9-F877-4E46-B0DF-8B4327A7EC45}">
      <dgm:prSet phldrT="[Текст]"/>
      <dgm:spPr/>
      <dgm:t>
        <a:bodyPr/>
        <a:lstStyle/>
        <a:p>
          <a:r>
            <a:rPr lang="ru-RU" b="1" dirty="0" err="1" smtClean="0"/>
            <a:t>креативность</a:t>
          </a:r>
          <a:endParaRPr lang="ru-RU" b="1" dirty="0"/>
        </a:p>
      </dgm:t>
    </dgm:pt>
    <dgm:pt modelId="{ABD7CB28-01CB-4789-8045-D7E83CA324ED}" type="parTrans" cxnId="{D7CBEC0A-3C96-4456-BC04-981DE8D6936F}">
      <dgm:prSet/>
      <dgm:spPr/>
      <dgm:t>
        <a:bodyPr/>
        <a:lstStyle/>
        <a:p>
          <a:endParaRPr lang="ru-RU"/>
        </a:p>
      </dgm:t>
    </dgm:pt>
    <dgm:pt modelId="{3C215592-014B-4F4A-8FCB-3B6D3C78F23C}" type="sibTrans" cxnId="{D7CBEC0A-3C96-4456-BC04-981DE8D6936F}">
      <dgm:prSet/>
      <dgm:spPr/>
      <dgm:t>
        <a:bodyPr/>
        <a:lstStyle/>
        <a:p>
          <a:endParaRPr lang="ru-RU"/>
        </a:p>
      </dgm:t>
    </dgm:pt>
    <dgm:pt modelId="{08F3CD8B-8A27-4ACE-B60E-BB2D0F57C31D}">
      <dgm:prSet phldrT="[Текст]"/>
      <dgm:spPr/>
      <dgm:t>
        <a:bodyPr/>
        <a:lstStyle/>
        <a:p>
          <a:r>
            <a:rPr lang="ru-RU" b="1" dirty="0" smtClean="0"/>
            <a:t>критическое мышление</a:t>
          </a:r>
          <a:endParaRPr lang="ru-RU" b="1" dirty="0"/>
        </a:p>
      </dgm:t>
    </dgm:pt>
    <dgm:pt modelId="{4F9439CA-E622-440D-880A-455BD52928CB}" type="parTrans" cxnId="{68C844DB-2868-4A15-84AE-F010BD1BD3E4}">
      <dgm:prSet/>
      <dgm:spPr/>
      <dgm:t>
        <a:bodyPr/>
        <a:lstStyle/>
        <a:p>
          <a:endParaRPr lang="ru-RU"/>
        </a:p>
      </dgm:t>
    </dgm:pt>
    <dgm:pt modelId="{4D452709-3649-4B79-AF3D-6B1EA0F07F9E}" type="sibTrans" cxnId="{68C844DB-2868-4A15-84AE-F010BD1BD3E4}">
      <dgm:prSet/>
      <dgm:spPr/>
      <dgm:t>
        <a:bodyPr/>
        <a:lstStyle/>
        <a:p>
          <a:endParaRPr lang="ru-RU"/>
        </a:p>
      </dgm:t>
    </dgm:pt>
    <dgm:pt modelId="{2C9D00ED-F0EA-4B95-9959-F0EBE8BE4681}" type="pres">
      <dgm:prSet presAssocID="{23223E22-E827-4603-863C-CF4F975E25EE}" presName="composite" presStyleCnt="0">
        <dgm:presLayoutVars>
          <dgm:chMax val="1"/>
          <dgm:dir/>
          <dgm:resizeHandles val="exact"/>
        </dgm:presLayoutVars>
      </dgm:prSet>
      <dgm:spPr/>
      <dgm:t>
        <a:bodyPr/>
        <a:lstStyle/>
        <a:p>
          <a:endParaRPr lang="ru-RU"/>
        </a:p>
      </dgm:t>
    </dgm:pt>
    <dgm:pt modelId="{06BC5409-11EB-46F9-B707-DEFB108C2BF2}" type="pres">
      <dgm:prSet presAssocID="{23223E22-E827-4603-863C-CF4F975E25EE}" presName="radial" presStyleCnt="0">
        <dgm:presLayoutVars>
          <dgm:animLvl val="ctr"/>
        </dgm:presLayoutVars>
      </dgm:prSet>
      <dgm:spPr/>
    </dgm:pt>
    <dgm:pt modelId="{72BC23EF-865B-4D3F-A241-E50DF4C384B5}" type="pres">
      <dgm:prSet presAssocID="{AD286FC7-01F8-47AE-B724-DBA430E93C3D}" presName="centerShape" presStyleLbl="vennNode1" presStyleIdx="0" presStyleCnt="5"/>
      <dgm:spPr/>
      <dgm:t>
        <a:bodyPr/>
        <a:lstStyle/>
        <a:p>
          <a:endParaRPr lang="ru-RU"/>
        </a:p>
      </dgm:t>
    </dgm:pt>
    <dgm:pt modelId="{D6564465-A5A0-4FE6-BFB2-D2FD1547B965}" type="pres">
      <dgm:prSet presAssocID="{4A7D0194-A065-4208-BA30-634C5566DC49}" presName="node" presStyleLbl="vennNode1" presStyleIdx="1" presStyleCnt="5" custScaleX="161904">
        <dgm:presLayoutVars>
          <dgm:bulletEnabled val="1"/>
        </dgm:presLayoutVars>
      </dgm:prSet>
      <dgm:spPr/>
      <dgm:t>
        <a:bodyPr/>
        <a:lstStyle/>
        <a:p>
          <a:endParaRPr lang="ru-RU"/>
        </a:p>
      </dgm:t>
    </dgm:pt>
    <dgm:pt modelId="{5C2A6141-D2F3-4938-B8DA-FC831DFA93B9}" type="pres">
      <dgm:prSet presAssocID="{F0188E89-A9EC-401A-89E6-6CA09B14DD53}" presName="node" presStyleLbl="vennNode1" presStyleIdx="2" presStyleCnt="5" custScaleX="166435" custRadScaleRad="121736" custRadScaleInc="512">
        <dgm:presLayoutVars>
          <dgm:bulletEnabled val="1"/>
        </dgm:presLayoutVars>
      </dgm:prSet>
      <dgm:spPr/>
      <dgm:t>
        <a:bodyPr/>
        <a:lstStyle/>
        <a:p>
          <a:endParaRPr lang="ru-RU"/>
        </a:p>
      </dgm:t>
    </dgm:pt>
    <dgm:pt modelId="{6D89BD9F-936D-45AC-8806-927857F4B195}" type="pres">
      <dgm:prSet presAssocID="{2C1FB2B9-F877-4E46-B0DF-8B4327A7EC45}" presName="node" presStyleLbl="vennNode1" presStyleIdx="3" presStyleCnt="5" custScaleX="192079">
        <dgm:presLayoutVars>
          <dgm:bulletEnabled val="1"/>
        </dgm:presLayoutVars>
      </dgm:prSet>
      <dgm:spPr/>
      <dgm:t>
        <a:bodyPr/>
        <a:lstStyle/>
        <a:p>
          <a:endParaRPr lang="ru-RU"/>
        </a:p>
      </dgm:t>
    </dgm:pt>
    <dgm:pt modelId="{4A849484-19F5-45CD-A79C-837660C448BF}" type="pres">
      <dgm:prSet presAssocID="{08F3CD8B-8A27-4ACE-B60E-BB2D0F57C31D}" presName="node" presStyleLbl="vennNode1" presStyleIdx="4" presStyleCnt="5" custScaleX="167196" custRadScaleRad="121171" custRadScaleInc="1451">
        <dgm:presLayoutVars>
          <dgm:bulletEnabled val="1"/>
        </dgm:presLayoutVars>
      </dgm:prSet>
      <dgm:spPr/>
      <dgm:t>
        <a:bodyPr/>
        <a:lstStyle/>
        <a:p>
          <a:endParaRPr lang="ru-RU"/>
        </a:p>
      </dgm:t>
    </dgm:pt>
  </dgm:ptLst>
  <dgm:cxnLst>
    <dgm:cxn modelId="{D7CBEC0A-3C96-4456-BC04-981DE8D6936F}" srcId="{AD286FC7-01F8-47AE-B724-DBA430E93C3D}" destId="{2C1FB2B9-F877-4E46-B0DF-8B4327A7EC45}" srcOrd="2" destOrd="0" parTransId="{ABD7CB28-01CB-4789-8045-D7E83CA324ED}" sibTransId="{3C215592-014B-4F4A-8FCB-3B6D3C78F23C}"/>
    <dgm:cxn modelId="{B82CD6CD-4978-4C5B-B793-2090FF2E495F}" type="presOf" srcId="{4A7D0194-A065-4208-BA30-634C5566DC49}" destId="{D6564465-A5A0-4FE6-BFB2-D2FD1547B965}" srcOrd="0" destOrd="0" presId="urn:microsoft.com/office/officeart/2005/8/layout/radial3"/>
    <dgm:cxn modelId="{1891BA2F-2DA7-4465-B54F-07C337B16B04}" srcId="{AD286FC7-01F8-47AE-B724-DBA430E93C3D}" destId="{4A7D0194-A065-4208-BA30-634C5566DC49}" srcOrd="0" destOrd="0" parTransId="{341073DC-4959-4C3D-B559-4F667B36B9A0}" sibTransId="{04548EAD-8CDE-40A8-83E4-0A68F680741F}"/>
    <dgm:cxn modelId="{0C02AC73-C82C-43B3-9CA9-B6A3EB8C2332}" srcId="{23223E22-E827-4603-863C-CF4F975E25EE}" destId="{AD286FC7-01F8-47AE-B724-DBA430E93C3D}" srcOrd="0" destOrd="0" parTransId="{5A901606-124B-4889-84CF-185D35A4D6A8}" sibTransId="{54BB9B06-7BE3-4418-896C-FE4207CD6A2F}"/>
    <dgm:cxn modelId="{A5276987-E401-4A84-9CFC-C3D10EEC5514}" type="presOf" srcId="{2C1FB2B9-F877-4E46-B0DF-8B4327A7EC45}" destId="{6D89BD9F-936D-45AC-8806-927857F4B195}" srcOrd="0" destOrd="0" presId="urn:microsoft.com/office/officeart/2005/8/layout/radial3"/>
    <dgm:cxn modelId="{6DD04F87-E15A-4C8A-984E-FB20265714F6}" type="presOf" srcId="{F0188E89-A9EC-401A-89E6-6CA09B14DD53}" destId="{5C2A6141-D2F3-4938-B8DA-FC831DFA93B9}" srcOrd="0" destOrd="0" presId="urn:microsoft.com/office/officeart/2005/8/layout/radial3"/>
    <dgm:cxn modelId="{A252A1C0-433B-43AA-8580-C3214FBC3ED9}" type="presOf" srcId="{AD286FC7-01F8-47AE-B724-DBA430E93C3D}" destId="{72BC23EF-865B-4D3F-A241-E50DF4C384B5}" srcOrd="0" destOrd="0" presId="urn:microsoft.com/office/officeart/2005/8/layout/radial3"/>
    <dgm:cxn modelId="{19EC7009-83D2-4E71-B75D-28630E97DB4F}" type="presOf" srcId="{23223E22-E827-4603-863C-CF4F975E25EE}" destId="{2C9D00ED-F0EA-4B95-9959-F0EBE8BE4681}" srcOrd="0" destOrd="0" presId="urn:microsoft.com/office/officeart/2005/8/layout/radial3"/>
    <dgm:cxn modelId="{83B1E682-56BD-4E61-8C14-1FC035819F23}" type="presOf" srcId="{08F3CD8B-8A27-4ACE-B60E-BB2D0F57C31D}" destId="{4A849484-19F5-45CD-A79C-837660C448BF}" srcOrd="0" destOrd="0" presId="urn:microsoft.com/office/officeart/2005/8/layout/radial3"/>
    <dgm:cxn modelId="{68C844DB-2868-4A15-84AE-F010BD1BD3E4}" srcId="{AD286FC7-01F8-47AE-B724-DBA430E93C3D}" destId="{08F3CD8B-8A27-4ACE-B60E-BB2D0F57C31D}" srcOrd="3" destOrd="0" parTransId="{4F9439CA-E622-440D-880A-455BD52928CB}" sibTransId="{4D452709-3649-4B79-AF3D-6B1EA0F07F9E}"/>
    <dgm:cxn modelId="{BA93F48F-DF96-4B49-B65F-E24E23987065}" srcId="{AD286FC7-01F8-47AE-B724-DBA430E93C3D}" destId="{F0188E89-A9EC-401A-89E6-6CA09B14DD53}" srcOrd="1" destOrd="0" parTransId="{A52C1BAA-9A93-4433-BC68-9487BE253CF9}" sibTransId="{14F443A5-5AD0-40D2-ADBA-B95C00A1136A}"/>
    <dgm:cxn modelId="{6E8D2BB2-9927-45E2-9242-FCD3EDE59873}" type="presParOf" srcId="{2C9D00ED-F0EA-4B95-9959-F0EBE8BE4681}" destId="{06BC5409-11EB-46F9-B707-DEFB108C2BF2}" srcOrd="0" destOrd="0" presId="urn:microsoft.com/office/officeart/2005/8/layout/radial3"/>
    <dgm:cxn modelId="{FACF62DB-38D3-4430-BE9F-29BBEFD0AE8B}" type="presParOf" srcId="{06BC5409-11EB-46F9-B707-DEFB108C2BF2}" destId="{72BC23EF-865B-4D3F-A241-E50DF4C384B5}" srcOrd="0" destOrd="0" presId="urn:microsoft.com/office/officeart/2005/8/layout/radial3"/>
    <dgm:cxn modelId="{CAE1BF25-4431-4F34-970B-036C4D2CF75F}" type="presParOf" srcId="{06BC5409-11EB-46F9-B707-DEFB108C2BF2}" destId="{D6564465-A5A0-4FE6-BFB2-D2FD1547B965}" srcOrd="1" destOrd="0" presId="urn:microsoft.com/office/officeart/2005/8/layout/radial3"/>
    <dgm:cxn modelId="{3A507275-492D-424E-86B3-127D3B4EDA1F}" type="presParOf" srcId="{06BC5409-11EB-46F9-B707-DEFB108C2BF2}" destId="{5C2A6141-D2F3-4938-B8DA-FC831DFA93B9}" srcOrd="2" destOrd="0" presId="urn:microsoft.com/office/officeart/2005/8/layout/radial3"/>
    <dgm:cxn modelId="{3DBCB14A-C642-491F-B3A1-3A9C7F77C8BE}" type="presParOf" srcId="{06BC5409-11EB-46F9-B707-DEFB108C2BF2}" destId="{6D89BD9F-936D-45AC-8806-927857F4B195}" srcOrd="3" destOrd="0" presId="urn:microsoft.com/office/officeart/2005/8/layout/radial3"/>
    <dgm:cxn modelId="{26958BC5-7685-482E-B9A2-23B7C8B68D82}" type="presParOf" srcId="{06BC5409-11EB-46F9-B707-DEFB108C2BF2}" destId="{4A849484-19F5-45CD-A79C-837660C448BF}" srcOrd="4" destOrd="0" presId="urn:microsoft.com/office/officeart/2005/8/layout/radial3"/>
  </dgm:cxnLst>
  <dgm:bg>
    <a:solidFill>
      <a:schemeClr val="accent3">
        <a:lumMod val="20000"/>
        <a:lumOff val="80000"/>
      </a:schemeClr>
    </a:solidFill>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5287F-AED0-497A-AED5-DF665D1CCB08}" type="datetimeFigureOut">
              <a:rPr lang="ru-RU" smtClean="0"/>
              <a:pPr/>
              <a:t>25.01.2021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363FED-64BE-44C5-AE1F-C67582E2C3A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1363FED-64BE-44C5-AE1F-C67582E2C3AB}"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1363FED-64BE-44C5-AE1F-C67582E2C3AB}"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1363FED-64BE-44C5-AE1F-C67582E2C3AB}"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1363FED-64BE-44C5-AE1F-C67582E2C3AB}"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1363FED-64BE-44C5-AE1F-C67582E2C3AB}" type="slidenum">
              <a:rPr lang="ru-RU" smtClean="0"/>
              <a:pPr/>
              <a:t>12</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1363FED-64BE-44C5-AE1F-C67582E2C3AB}" type="slidenum">
              <a:rPr lang="ru-RU" smtClean="0"/>
              <a:pPr/>
              <a:t>14</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Яндекс</a:t>
            </a:r>
            <a:r>
              <a:rPr lang="ru-RU" dirty="0" smtClean="0"/>
              <a:t> </a:t>
            </a:r>
            <a:endParaRPr lang="ru-RU" dirty="0"/>
          </a:p>
        </p:txBody>
      </p:sp>
      <p:sp>
        <p:nvSpPr>
          <p:cNvPr id="4" name="Номер слайда 3"/>
          <p:cNvSpPr>
            <a:spLocks noGrp="1"/>
          </p:cNvSpPr>
          <p:nvPr>
            <p:ph type="sldNum" sz="quarter" idx="10"/>
          </p:nvPr>
        </p:nvSpPr>
        <p:spPr/>
        <p:txBody>
          <a:bodyPr/>
          <a:lstStyle/>
          <a:p>
            <a:fld id="{E1363FED-64BE-44C5-AE1F-C67582E2C3AB}" type="slidenum">
              <a:rPr lang="ru-RU" smtClean="0"/>
              <a:pPr/>
              <a:t>18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1363FED-64BE-44C5-AE1F-C67582E2C3AB}" type="slidenum">
              <a:rPr lang="ru-RU" smtClean="0"/>
              <a:pPr/>
              <a:t>19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Библиотеки</a:t>
            </a:r>
            <a:endParaRPr lang="ru-RU" dirty="0"/>
          </a:p>
        </p:txBody>
      </p:sp>
      <p:sp>
        <p:nvSpPr>
          <p:cNvPr id="4" name="Номер слайда 3"/>
          <p:cNvSpPr>
            <a:spLocks noGrp="1"/>
          </p:cNvSpPr>
          <p:nvPr>
            <p:ph type="sldNum" sz="quarter" idx="10"/>
          </p:nvPr>
        </p:nvSpPr>
        <p:spPr/>
        <p:txBody>
          <a:bodyPr/>
          <a:lstStyle/>
          <a:p>
            <a:fld id="{E1363FED-64BE-44C5-AE1F-C67582E2C3AB}"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28DCC83-DB1F-4AC3-A1F1-3F1EAD46DF25}" type="datetimeFigureOut">
              <a:rPr lang="ru-RU" smtClean="0"/>
              <a:pPr/>
              <a:t>25.01.2021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63355CD-8DE0-4707-8607-9FE064EE79B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28DCC83-DB1F-4AC3-A1F1-3F1EAD46DF25}" type="datetimeFigureOut">
              <a:rPr lang="ru-RU" smtClean="0"/>
              <a:pPr/>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3355CD-8DE0-4707-8607-9FE064EE79B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28DCC83-DB1F-4AC3-A1F1-3F1EAD46DF25}" type="datetimeFigureOut">
              <a:rPr lang="ru-RU" smtClean="0"/>
              <a:pPr/>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3355CD-8DE0-4707-8607-9FE064EE79B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28DCC83-DB1F-4AC3-A1F1-3F1EAD46DF25}" type="datetimeFigureOut">
              <a:rPr lang="ru-RU" smtClean="0"/>
              <a:pPr/>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3355CD-8DE0-4707-8607-9FE064EE79B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28DCC83-DB1F-4AC3-A1F1-3F1EAD46DF25}" type="datetimeFigureOut">
              <a:rPr lang="ru-RU" smtClean="0"/>
              <a:pPr/>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3355CD-8DE0-4707-8607-9FE064EE79B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28DCC83-DB1F-4AC3-A1F1-3F1EAD46DF25}" type="datetimeFigureOut">
              <a:rPr lang="ru-RU" smtClean="0"/>
              <a:pPr/>
              <a:t>25.01.2021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3355CD-8DE0-4707-8607-9FE064EE79B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28DCC83-DB1F-4AC3-A1F1-3F1EAD46DF25}" type="datetimeFigureOut">
              <a:rPr lang="ru-RU" smtClean="0"/>
              <a:pPr/>
              <a:t>25.01.2021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63355CD-8DE0-4707-8607-9FE064EE79B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28DCC83-DB1F-4AC3-A1F1-3F1EAD46DF25}" type="datetimeFigureOut">
              <a:rPr lang="ru-RU" smtClean="0"/>
              <a:pPr/>
              <a:t>25.01.2021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63355CD-8DE0-4707-8607-9FE064EE79B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8DCC83-DB1F-4AC3-A1F1-3F1EAD46DF25}" type="datetimeFigureOut">
              <a:rPr lang="ru-RU" smtClean="0"/>
              <a:pPr/>
              <a:t>25.01.2021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63355CD-8DE0-4707-8607-9FE064EE79B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28DCC83-DB1F-4AC3-A1F1-3F1EAD46DF25}" type="datetimeFigureOut">
              <a:rPr lang="ru-RU" smtClean="0"/>
              <a:pPr/>
              <a:t>25.01.2021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3355CD-8DE0-4707-8607-9FE064EE79B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28DCC83-DB1F-4AC3-A1F1-3F1EAD46DF25}" type="datetimeFigureOut">
              <a:rPr lang="ru-RU" smtClean="0"/>
              <a:pPr/>
              <a:t>25.01.2021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63355CD-8DE0-4707-8607-9FE064EE79B6}"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28DCC83-DB1F-4AC3-A1F1-3F1EAD46DF25}" type="datetimeFigureOut">
              <a:rPr lang="ru-RU" smtClean="0"/>
              <a:pPr/>
              <a:t>25.01.2021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63355CD-8DE0-4707-8607-9FE064EE79B6}"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yandex.ru/hom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resh.edu.ru/register/" TargetMode="External"/><Relationship Id="rId5" Type="http://schemas.openxmlformats.org/officeDocument/2006/relationships/hyperlink" Target="https://resh.edu.ru/" TargetMode="External"/><Relationship Id="rId4" Type="http://schemas.openxmlformats.org/officeDocument/2006/relationships/hyperlink" Target="https://education.yandex.ru/registrati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vogazeta.ru/articles/2020/3/20/opinion/12102-pri_distantsionnom_obuchenii_vazhno_organizovat_samostoyatelnuyu_poznavatelnuyu_deyatelnost_shkolnikov?fbclid=IwAR3UT1mVXtTRG-FgMCt6gDPZrEuBgvvzunuc7gORoSMOOHwZBbD4W3mliHU" TargetMode="External"/><Relationship Id="rId7" Type="http://schemas.openxmlformats.org/officeDocument/2006/relationships/hyperlink" Target="http://gramota.ru/"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alleng.org/" TargetMode="External"/><Relationship Id="rId5" Type="http://schemas.openxmlformats.org/officeDocument/2006/relationships/hyperlink" Target="https://pgbooks.ru/archive/researcher/" TargetMode="External"/><Relationship Id="rId4" Type="http://schemas.openxmlformats.org/officeDocument/2006/relationships/hyperlink" Target="https://help.foxford.r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vk.cc/1wXnkc" TargetMode="External"/><Relationship Id="rId3" Type="http://schemas.openxmlformats.org/officeDocument/2006/relationships/hyperlink" Target="https://www.litres.ru/o-kompanii/biblioteka/" TargetMode="External"/><Relationship Id="rId7" Type="http://schemas.openxmlformats.org/officeDocument/2006/relationships/hyperlink" Target="https://vk.cc/artVMc"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vk.cc/4aRlOe" TargetMode="External"/><Relationship Id="rId5" Type="http://schemas.openxmlformats.org/officeDocument/2006/relationships/hyperlink" Target="https://www.alpinabook.ru/blog/stay-home/?fbclid=IwAR2MMRkUwQyAi4JtNuEGC2Nap7DCh8Og3Ba2xhbr4vssXTSbRQEakk47dto" TargetMode="External"/><Relationship Id="rId4" Type="http://schemas.openxmlformats.org/officeDocument/2006/relationships/hyperlink" Target="https://ufdc.ufl.edu/baldwin/all/thumbs" TargetMode="External"/><Relationship Id="rId9" Type="http://schemas.openxmlformats.org/officeDocument/2006/relationships/hyperlink" Target="http://&#1073;&#1080;&#1073;&#1083;&#1080;&#1086;&#1090;&#1077;&#1082;&#1072;&#1088;&#1100;.&#1088;&#109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285860"/>
            <a:ext cx="8072494" cy="2214578"/>
          </a:xfrm>
        </p:spPr>
        <p:txBody>
          <a:bodyPr>
            <a:normAutofit fontScale="90000"/>
          </a:bodyPr>
          <a:lstStyle/>
          <a:p>
            <a:pPr algn="l"/>
            <a:r>
              <a:rPr lang="ru-RU" b="1" dirty="0" smtClean="0"/>
              <a:t>      Урок русского языка                              </a:t>
            </a:r>
            <a:br>
              <a:rPr lang="ru-RU" b="1" dirty="0" smtClean="0"/>
            </a:br>
            <a:r>
              <a:rPr lang="ru-RU" b="1" dirty="0" smtClean="0"/>
              <a:t>         в дистанционном </a:t>
            </a:r>
            <a:br>
              <a:rPr lang="ru-RU" b="1" dirty="0" smtClean="0"/>
            </a:br>
            <a:r>
              <a:rPr lang="ru-RU" b="1" dirty="0" smtClean="0"/>
              <a:t>             образовании</a:t>
            </a:r>
            <a:endParaRPr lang="ru-RU" b="1" dirty="0"/>
          </a:p>
        </p:txBody>
      </p:sp>
      <p:sp>
        <p:nvSpPr>
          <p:cNvPr id="3" name="Подзаголовок 2"/>
          <p:cNvSpPr>
            <a:spLocks noGrp="1"/>
          </p:cNvSpPr>
          <p:nvPr>
            <p:ph type="subTitle" idx="1"/>
          </p:nvPr>
        </p:nvSpPr>
        <p:spPr>
          <a:xfrm>
            <a:off x="4000496" y="3886200"/>
            <a:ext cx="4500594" cy="1752600"/>
          </a:xfrm>
        </p:spPr>
        <p:txBody>
          <a:bodyPr>
            <a:normAutofit fontScale="92500" lnSpcReduction="10000"/>
          </a:bodyPr>
          <a:lstStyle/>
          <a:p>
            <a:r>
              <a:rPr lang="ru-RU" dirty="0" smtClean="0"/>
              <a:t>Подготовила </a:t>
            </a:r>
            <a:br>
              <a:rPr lang="ru-RU" dirty="0" smtClean="0"/>
            </a:br>
            <a:r>
              <a:rPr lang="ru-RU" dirty="0" smtClean="0"/>
              <a:t>учитель русского языка и литературы</a:t>
            </a:r>
            <a:br>
              <a:rPr lang="ru-RU" dirty="0" smtClean="0"/>
            </a:br>
            <a:r>
              <a:rPr lang="ru-RU" dirty="0" smtClean="0"/>
              <a:t>МОУ «СШ№37 г.Макеевки»</a:t>
            </a:r>
            <a:br>
              <a:rPr lang="ru-RU" dirty="0" smtClean="0"/>
            </a:br>
            <a:r>
              <a:rPr lang="ru-RU" dirty="0" err="1" smtClean="0"/>
              <a:t>Сайкович</a:t>
            </a:r>
            <a:r>
              <a:rPr lang="ru-RU" dirty="0" smtClean="0"/>
              <a:t> Т.М.</a:t>
            </a:r>
            <a:endParaRPr lang="ru-RU" dirty="0"/>
          </a:p>
        </p:txBody>
      </p:sp>
      <p:sp>
        <p:nvSpPr>
          <p:cNvPr id="4" name="Прямоугольник 3"/>
          <p:cNvSpPr/>
          <p:nvPr/>
        </p:nvSpPr>
        <p:spPr>
          <a:xfrm>
            <a:off x="3929058" y="6215082"/>
            <a:ext cx="768287" cy="461665"/>
          </a:xfrm>
          <a:prstGeom prst="rect">
            <a:avLst/>
          </a:prstGeom>
        </p:spPr>
        <p:txBody>
          <a:bodyPr wrap="none">
            <a:spAutoFit/>
          </a:bodyPr>
          <a:lstStyle/>
          <a:p>
            <a:r>
              <a:rPr lang="ru-RU" sz="2400" b="1" dirty="0" smtClean="0"/>
              <a:t>2021</a:t>
            </a:r>
            <a:endParaRPr lang="ru-RU"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714356"/>
            <a:ext cx="8501122" cy="5194627"/>
          </a:xfrm>
          <a:prstGeom prst="rect">
            <a:avLst/>
          </a:prstGeom>
        </p:spPr>
        <p:txBody>
          <a:bodyPr wrap="square">
            <a:spAutoFit/>
          </a:bodyPr>
          <a:lstStyle/>
          <a:p>
            <a:pPr algn="ctr">
              <a:lnSpc>
                <a:spcPct val="80000"/>
              </a:lnSpc>
            </a:pPr>
            <a:r>
              <a:rPr lang="ru-RU" altLang="ru-RU" sz="2200" b="1" dirty="0" smtClean="0">
                <a:solidFill>
                  <a:srgbClr val="C00000"/>
                </a:solidFill>
              </a:rPr>
              <a:t>Система личных сообщений</a:t>
            </a:r>
            <a:r>
              <a:rPr lang="ru-RU" altLang="ru-RU" sz="2200" dirty="0" smtClean="0"/>
              <a:t> - по формату приближена к электронной почте, предназначена исключительно для пользователей системы. Входящие и исходящие сообщения каждого пользователя отображаются на его рабочей странице. Переписка носит конфиденциальный характер: кроме отправителя и адресата, она никому не доступна.</a:t>
            </a:r>
          </a:p>
          <a:p>
            <a:pPr algn="ctr">
              <a:lnSpc>
                <a:spcPct val="80000"/>
              </a:lnSpc>
              <a:buFont typeface="Wingdings" panose="05000000000000000000" pitchFamily="2" charset="2"/>
              <a:buNone/>
            </a:pPr>
            <a:endParaRPr lang="ru-RU" altLang="ru-RU" sz="2200" dirty="0" smtClean="0"/>
          </a:p>
          <a:p>
            <a:pPr algn="ctr">
              <a:lnSpc>
                <a:spcPct val="80000"/>
              </a:lnSpc>
            </a:pPr>
            <a:r>
              <a:rPr lang="ru-RU" altLang="ru-RU" sz="2200" b="1" dirty="0" smtClean="0">
                <a:solidFill>
                  <a:srgbClr val="C00000"/>
                </a:solidFill>
              </a:rPr>
              <a:t>Рабочие листы, инструктивные карты</a:t>
            </a:r>
            <a:r>
              <a:rPr lang="ru-RU" altLang="ru-RU" sz="2200" dirty="0" smtClean="0">
                <a:solidFill>
                  <a:srgbClr val="C00000"/>
                </a:solidFill>
              </a:rPr>
              <a:t> </a:t>
            </a:r>
            <a:r>
              <a:rPr lang="ru-RU" altLang="ru-RU" sz="2200" dirty="0" smtClean="0"/>
              <a:t>(например, </a:t>
            </a:r>
            <a:r>
              <a:rPr lang="ru-RU" altLang="ru-RU" sz="2200" dirty="0" err="1" smtClean="0"/>
              <a:t>google</a:t>
            </a:r>
            <a:r>
              <a:rPr lang="ru-RU" altLang="ru-RU" sz="2200" dirty="0" smtClean="0"/>
              <a:t> формы), которые позволяют обучающимся давать как развернутые ответы на предложенные вопросы, так и выбрать </a:t>
            </a:r>
            <a:r>
              <a:rPr lang="ru-RU" altLang="ru-RU" sz="2200" dirty="0" smtClean="0">
                <a:solidFill>
                  <a:srgbClr val="C00000"/>
                </a:solidFill>
              </a:rPr>
              <a:t>правильный ответ из нескольких предложенных.</a:t>
            </a:r>
          </a:p>
          <a:p>
            <a:pPr algn="ctr">
              <a:lnSpc>
                <a:spcPct val="80000"/>
              </a:lnSpc>
              <a:buFont typeface="Wingdings" panose="05000000000000000000" pitchFamily="2" charset="2"/>
              <a:buNone/>
            </a:pPr>
            <a:endParaRPr lang="ru-RU" altLang="ru-RU" sz="2200" dirty="0" smtClean="0">
              <a:solidFill>
                <a:srgbClr val="C00000"/>
              </a:solidFill>
            </a:endParaRPr>
          </a:p>
          <a:p>
            <a:pPr algn="ctr">
              <a:lnSpc>
                <a:spcPct val="80000"/>
              </a:lnSpc>
            </a:pPr>
            <a:r>
              <a:rPr lang="ru-RU" altLang="ru-RU" sz="2200" b="1" dirty="0" smtClean="0">
                <a:solidFill>
                  <a:srgbClr val="C00000"/>
                </a:solidFill>
              </a:rPr>
              <a:t>Интерактивные тренажеры</a:t>
            </a:r>
            <a:r>
              <a:rPr lang="ru-RU" altLang="ru-RU" sz="2200" dirty="0" smtClean="0"/>
              <a:t> помогают обучающимся быстрее и глубже освоить учебный материал.</a:t>
            </a:r>
          </a:p>
          <a:p>
            <a:pPr algn="ctr">
              <a:lnSpc>
                <a:spcPct val="80000"/>
              </a:lnSpc>
              <a:buFont typeface="Wingdings" panose="05000000000000000000" pitchFamily="2" charset="2"/>
              <a:buNone/>
            </a:pPr>
            <a:endParaRPr lang="ru-RU" altLang="ru-RU" sz="2200" dirty="0" smtClean="0">
              <a:solidFill>
                <a:srgbClr val="C00000"/>
              </a:solidFill>
            </a:endParaRPr>
          </a:p>
          <a:p>
            <a:pPr algn="ctr">
              <a:lnSpc>
                <a:spcPct val="80000"/>
              </a:lnSpc>
            </a:pPr>
            <a:r>
              <a:rPr lang="ru-RU" altLang="ru-RU" sz="2200" b="1" dirty="0" smtClean="0">
                <a:solidFill>
                  <a:srgbClr val="C00000"/>
                </a:solidFill>
              </a:rPr>
              <a:t>Интерактивные тесты</a:t>
            </a:r>
            <a:r>
              <a:rPr lang="ru-RU" altLang="ru-RU" sz="2200" dirty="0" smtClean="0">
                <a:solidFill>
                  <a:srgbClr val="C00000"/>
                </a:solidFill>
              </a:rPr>
              <a:t> </a:t>
            </a:r>
            <a:r>
              <a:rPr lang="ru-RU" altLang="ru-RU" sz="2200" dirty="0" smtClean="0"/>
              <a:t>помогают учителю своевременно контролировать уровень усвоения материала. Обучающиеся могут сразу ознакомиться с результатами.</a:t>
            </a:r>
          </a:p>
          <a:p>
            <a:pPr>
              <a:lnSpc>
                <a:spcPct val="80000"/>
              </a:lnSpc>
            </a:pPr>
            <a:endParaRPr lang="ru-RU" alt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785794"/>
            <a:ext cx="8643998" cy="5164491"/>
          </a:xfrm>
          <a:prstGeom prst="rect">
            <a:avLst/>
          </a:prstGeom>
        </p:spPr>
        <p:txBody>
          <a:bodyPr wrap="square">
            <a:spAutoFit/>
          </a:bodyPr>
          <a:lstStyle/>
          <a:p>
            <a:pPr algn="ctr">
              <a:lnSpc>
                <a:spcPct val="80000"/>
              </a:lnSpc>
            </a:pPr>
            <a:r>
              <a:rPr lang="ru-RU" altLang="ru-RU" sz="2200" b="1" dirty="0" smtClean="0">
                <a:solidFill>
                  <a:srgbClr val="C00000"/>
                </a:solidFill>
              </a:rPr>
              <a:t>Изложения, сочинения, диктанты в процессе дистанционного обучения</a:t>
            </a:r>
          </a:p>
          <a:p>
            <a:pPr algn="ctr">
              <a:lnSpc>
                <a:spcPct val="80000"/>
              </a:lnSpc>
              <a:buFont typeface="Wingdings" panose="05000000000000000000" pitchFamily="2" charset="2"/>
              <a:buNone/>
            </a:pPr>
            <a:endParaRPr lang="ru-RU" altLang="ru-RU" sz="2000" b="1" dirty="0" smtClean="0"/>
          </a:p>
          <a:p>
            <a:pPr algn="ctr">
              <a:lnSpc>
                <a:spcPct val="80000"/>
              </a:lnSpc>
            </a:pPr>
            <a:r>
              <a:rPr lang="ru-RU" altLang="ru-RU" sz="2200" b="1" dirty="0" smtClean="0">
                <a:solidFill>
                  <a:srgbClr val="C00000"/>
                </a:solidFill>
              </a:rPr>
              <a:t>Изложение</a:t>
            </a:r>
            <a:r>
              <a:rPr lang="ru-RU" altLang="ru-RU" sz="2200" dirty="0" smtClean="0"/>
              <a:t> может быть с творческим заданием, сжатым. Можно предложить работу с текстом, главное, чтобы учитель поставил перед учеником конкретную задачу, какой именно текст должен получиться в итоге.</a:t>
            </a:r>
          </a:p>
          <a:p>
            <a:pPr algn="ctr">
              <a:lnSpc>
                <a:spcPct val="80000"/>
              </a:lnSpc>
              <a:buFont typeface="Wingdings" panose="05000000000000000000" pitchFamily="2" charset="2"/>
              <a:buNone/>
            </a:pPr>
            <a:endParaRPr lang="ru-RU" altLang="ru-RU" sz="2200" dirty="0" smtClean="0"/>
          </a:p>
          <a:p>
            <a:pPr algn="ctr">
              <a:lnSpc>
                <a:spcPct val="80000"/>
              </a:lnSpc>
            </a:pPr>
            <a:r>
              <a:rPr lang="ru-RU" altLang="ru-RU" sz="2200" b="1" dirty="0" smtClean="0">
                <a:solidFill>
                  <a:srgbClr val="C00000"/>
                </a:solidFill>
              </a:rPr>
              <a:t>С сочинением </a:t>
            </a:r>
            <a:r>
              <a:rPr lang="ru-RU" altLang="ru-RU" sz="2200" dirty="0" smtClean="0"/>
              <a:t>сложностей не возникает. Ученик, получив информативную карту, справится с этим заданием. Старшеклассникам можно предложить сдавать работу в виде документа. Диктант можно дать во время </a:t>
            </a:r>
            <a:r>
              <a:rPr lang="ru-RU" altLang="ru-RU" sz="2200" dirty="0" err="1" smtClean="0"/>
              <a:t>онлайн-урока</a:t>
            </a:r>
            <a:r>
              <a:rPr lang="ru-RU" altLang="ru-RU" sz="2200" dirty="0" smtClean="0"/>
              <a:t>, после которого обучающиеся отправляют фотографию или скан на почту учителя в течение оговоренного заранее времени (предположим, 5-10 минут).</a:t>
            </a:r>
          </a:p>
          <a:p>
            <a:pPr algn="ctr">
              <a:lnSpc>
                <a:spcPct val="80000"/>
              </a:lnSpc>
            </a:pPr>
            <a:endParaRPr lang="ru-RU" altLang="ru-RU" sz="2200" dirty="0" smtClean="0"/>
          </a:p>
          <a:p>
            <a:pPr algn="ctr">
              <a:lnSpc>
                <a:spcPct val="80000"/>
              </a:lnSpc>
            </a:pPr>
            <a:r>
              <a:rPr lang="ru-RU" altLang="ru-RU" sz="2200" b="1" dirty="0" smtClean="0">
                <a:solidFill>
                  <a:srgbClr val="C00000"/>
                </a:solidFill>
              </a:rPr>
              <a:t>Оптимальным в преподавании русского языка                                     </a:t>
            </a:r>
            <a:r>
              <a:rPr lang="ru-RU" altLang="ru-RU" sz="2200" dirty="0" smtClean="0"/>
              <a:t>при дистанционной форме обучения является чередование </a:t>
            </a:r>
            <a:r>
              <a:rPr lang="ru-RU" altLang="ru-RU" sz="2200" dirty="0" err="1" smtClean="0"/>
              <a:t>онлайн-уроков</a:t>
            </a:r>
            <a:r>
              <a:rPr lang="ru-RU" altLang="ru-RU" sz="2200" dirty="0" smtClean="0"/>
              <a:t> и электронных кейсов.</a:t>
            </a:r>
            <a:endParaRPr lang="ru-RU" altLang="ru-RU"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642942"/>
          </a:xfrm>
        </p:spPr>
        <p:txBody>
          <a:bodyPr>
            <a:normAutofit/>
          </a:bodyPr>
          <a:lstStyle/>
          <a:p>
            <a:r>
              <a:rPr lang="ru-RU" sz="3400" b="1" dirty="0" smtClean="0"/>
              <a:t>   Особенности дистанционного обучения:</a:t>
            </a:r>
            <a:endParaRPr lang="ru-RU" sz="3400" dirty="0"/>
          </a:p>
        </p:txBody>
      </p:sp>
      <p:graphicFrame>
        <p:nvGraphicFramePr>
          <p:cNvPr id="5" name="Содержимое 4"/>
          <p:cNvGraphicFramePr>
            <a:graphicFrameLocks noGrp="1"/>
          </p:cNvGraphicFramePr>
          <p:nvPr>
            <p:ph sz="half" idx="1"/>
          </p:nvPr>
        </p:nvGraphicFramePr>
        <p:xfrm>
          <a:off x="457200" y="1071563"/>
          <a:ext cx="4038600" cy="528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Содержимое 3"/>
          <p:cNvSpPr>
            <a:spLocks noGrp="1"/>
          </p:cNvSpPr>
          <p:nvPr>
            <p:ph sz="half" idx="2"/>
          </p:nvPr>
        </p:nvSpPr>
        <p:spPr>
          <a:xfrm>
            <a:off x="4786314" y="1357298"/>
            <a:ext cx="4214842" cy="5211941"/>
          </a:xfrm>
          <a:solidFill>
            <a:schemeClr val="bg2"/>
          </a:solidFill>
        </p:spPr>
        <p:txBody>
          <a:bodyPr/>
          <a:lstStyle/>
          <a:p>
            <a:r>
              <a:rPr lang="ru-RU" i="1" dirty="0" smtClean="0"/>
              <a:t>Шуточный вопрос</a:t>
            </a:r>
          </a:p>
          <a:p>
            <a:r>
              <a:rPr lang="ru-RU" i="1" dirty="0" smtClean="0"/>
              <a:t>Интересные факты</a:t>
            </a:r>
          </a:p>
          <a:p>
            <a:r>
              <a:rPr lang="ru-RU" i="1" dirty="0" smtClean="0"/>
              <a:t>«</a:t>
            </a:r>
            <a:r>
              <a:rPr lang="ru-RU" i="1" dirty="0" err="1" smtClean="0"/>
              <a:t>Вау</a:t>
            </a:r>
            <a:r>
              <a:rPr lang="ru-RU" i="1" dirty="0" smtClean="0"/>
              <a:t>» эффект, разрыв шаблона</a:t>
            </a:r>
          </a:p>
          <a:p>
            <a:r>
              <a:rPr lang="ru-RU" i="1" dirty="0" smtClean="0"/>
              <a:t>Ассоциативность</a:t>
            </a:r>
          </a:p>
          <a:p>
            <a:r>
              <a:rPr lang="ru-RU" i="1" dirty="0" smtClean="0"/>
              <a:t>Наглядность(канва)</a:t>
            </a:r>
          </a:p>
          <a:p>
            <a:r>
              <a:rPr lang="ru-RU" i="1" dirty="0" smtClean="0"/>
              <a:t>Свой образ (</a:t>
            </a:r>
            <a:r>
              <a:rPr lang="ru-RU" i="1" dirty="0" err="1" smtClean="0"/>
              <a:t>стикеры</a:t>
            </a:r>
            <a:r>
              <a:rPr lang="ru-RU" i="1" dirty="0" smtClean="0"/>
              <a:t>, </a:t>
            </a:r>
            <a:r>
              <a:rPr lang="ru-RU" i="1" dirty="0" err="1" smtClean="0"/>
              <a:t>мемы</a:t>
            </a:r>
            <a:r>
              <a:rPr lang="ru-RU" i="1" dirty="0" smtClean="0"/>
              <a:t>)</a:t>
            </a:r>
          </a:p>
          <a:p>
            <a:r>
              <a:rPr lang="ru-RU" i="1" dirty="0" smtClean="0"/>
              <a:t>Практическое применение</a:t>
            </a:r>
            <a:endParaRPr lang="ru-RU" i="1" dirty="0"/>
          </a:p>
        </p:txBody>
      </p:sp>
      <p:sp>
        <p:nvSpPr>
          <p:cNvPr id="6" name="Прямоугольник 5"/>
          <p:cNvSpPr/>
          <p:nvPr/>
        </p:nvSpPr>
        <p:spPr>
          <a:xfrm>
            <a:off x="5286380" y="785794"/>
            <a:ext cx="3000396" cy="400110"/>
          </a:xfrm>
          <a:prstGeom prst="rect">
            <a:avLst/>
          </a:prstGeom>
        </p:spPr>
        <p:txBody>
          <a:bodyPr wrap="square">
            <a:spAutoFit/>
          </a:bodyPr>
          <a:lstStyle/>
          <a:p>
            <a:r>
              <a:rPr lang="ru-RU" sz="2000" b="1" dirty="0" smtClean="0">
                <a:solidFill>
                  <a:srgbClr val="C00000"/>
                </a:solidFill>
              </a:rPr>
              <a:t>«Крючки» внимания</a:t>
            </a:r>
            <a:endParaRPr lang="ru-RU" sz="2000" b="1"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8929718" cy="510334"/>
          </a:xfrm>
        </p:spPr>
        <p:txBody>
          <a:bodyPr>
            <a:noAutofit/>
          </a:bodyPr>
          <a:lstStyle/>
          <a:p>
            <a:r>
              <a:rPr lang="ru-RU" sz="3000" b="1" dirty="0" smtClean="0"/>
              <a:t>  Востребованные компетенции в современном мире</a:t>
            </a:r>
            <a:endParaRPr lang="ru-RU" sz="3000" b="1" dirty="0"/>
          </a:p>
        </p:txBody>
      </p:sp>
      <p:graphicFrame>
        <p:nvGraphicFramePr>
          <p:cNvPr id="3" name="Схема 2"/>
          <p:cNvGraphicFramePr/>
          <p:nvPr/>
        </p:nvGraphicFramePr>
        <p:xfrm>
          <a:off x="285720" y="1142984"/>
          <a:ext cx="864399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643998" cy="428628"/>
          </a:xfrm>
        </p:spPr>
        <p:txBody>
          <a:bodyPr>
            <a:normAutofit fontScale="90000"/>
          </a:bodyPr>
          <a:lstStyle/>
          <a:p>
            <a:r>
              <a:rPr lang="ru-RU" b="1" dirty="0" smtClean="0"/>
              <a:t>       Опыт перехода на ДО</a:t>
            </a:r>
            <a:endParaRPr lang="ru-RU" b="1" dirty="0"/>
          </a:p>
        </p:txBody>
      </p:sp>
      <p:sp>
        <p:nvSpPr>
          <p:cNvPr id="3" name="Прямоугольник 2"/>
          <p:cNvSpPr/>
          <p:nvPr/>
        </p:nvSpPr>
        <p:spPr>
          <a:xfrm>
            <a:off x="285720" y="1000108"/>
            <a:ext cx="4071966" cy="5062924"/>
          </a:xfrm>
          <a:prstGeom prst="rect">
            <a:avLst/>
          </a:prstGeom>
          <a:solidFill>
            <a:schemeClr val="accent4">
              <a:lumMod val="20000"/>
              <a:lumOff val="80000"/>
            </a:schemeClr>
          </a:solidFill>
        </p:spPr>
        <p:txBody>
          <a:bodyPr wrap="square">
            <a:spAutoFit/>
          </a:bodyPr>
          <a:lstStyle/>
          <a:p>
            <a:r>
              <a:rPr lang="ru-RU" sz="2200" dirty="0" smtClean="0"/>
              <a:t>           </a:t>
            </a:r>
            <a:r>
              <a:rPr lang="ru-RU" sz="2400" b="1" dirty="0" smtClean="0">
                <a:solidFill>
                  <a:srgbClr val="C00000"/>
                </a:solidFill>
              </a:rPr>
              <a:t>Процессы  ДО </a:t>
            </a:r>
            <a:r>
              <a:rPr lang="ru-RU" sz="2200" dirty="0" smtClean="0"/>
              <a:t/>
            </a:r>
            <a:br>
              <a:rPr lang="ru-RU" sz="2200" dirty="0" smtClean="0"/>
            </a:br>
            <a:r>
              <a:rPr lang="ru-RU" sz="2300" b="1" dirty="0" smtClean="0">
                <a:solidFill>
                  <a:srgbClr val="C00000"/>
                </a:solidFill>
              </a:rPr>
              <a:t>1. Мотивационная форма</a:t>
            </a:r>
            <a:r>
              <a:rPr lang="ru-RU" sz="2300" b="1" dirty="0" smtClean="0"/>
              <a:t/>
            </a:r>
            <a:br>
              <a:rPr lang="ru-RU" sz="2300" b="1" dirty="0" smtClean="0"/>
            </a:br>
            <a:r>
              <a:rPr lang="ru-RU" sz="2300" b="1" dirty="0" smtClean="0">
                <a:solidFill>
                  <a:srgbClr val="C00000"/>
                </a:solidFill>
              </a:rPr>
              <a:t>2. Инструктирование </a:t>
            </a:r>
            <a:r>
              <a:rPr lang="ru-RU" sz="2300" b="1" dirty="0" smtClean="0"/>
              <a:t>(чёткие инструкции: </a:t>
            </a:r>
            <a:br>
              <a:rPr lang="ru-RU" sz="2300" b="1" dirty="0" smtClean="0"/>
            </a:br>
            <a:r>
              <a:rPr lang="ru-RU" sz="2300" b="1" dirty="0" smtClean="0"/>
              <a:t>куда войти, что выполнить)</a:t>
            </a:r>
            <a:br>
              <a:rPr lang="ru-RU" sz="2300" b="1" dirty="0" smtClean="0"/>
            </a:br>
            <a:r>
              <a:rPr lang="ru-RU" sz="2300" b="1" dirty="0" smtClean="0">
                <a:solidFill>
                  <a:srgbClr val="C00000"/>
                </a:solidFill>
              </a:rPr>
              <a:t>3. Информационный блок:</a:t>
            </a:r>
            <a:r>
              <a:rPr lang="ru-RU" sz="2300" b="1" dirty="0" smtClean="0"/>
              <a:t/>
            </a:r>
            <a:br>
              <a:rPr lang="ru-RU" sz="2300" b="1" dirty="0" smtClean="0"/>
            </a:br>
            <a:r>
              <a:rPr lang="ru-RU" sz="2300" b="1" dirty="0" err="1" smtClean="0"/>
              <a:t>видеоуроки</a:t>
            </a:r>
            <a:r>
              <a:rPr lang="ru-RU" sz="2300" b="1" dirty="0" smtClean="0"/>
              <a:t>, презентации,</a:t>
            </a:r>
            <a:br>
              <a:rPr lang="ru-RU" sz="2300" b="1" dirty="0" smtClean="0"/>
            </a:br>
            <a:r>
              <a:rPr lang="ru-RU" sz="2300" b="1" dirty="0" smtClean="0"/>
              <a:t>учебные тексты</a:t>
            </a:r>
            <a:br>
              <a:rPr lang="ru-RU" sz="2300" b="1" dirty="0" smtClean="0"/>
            </a:br>
            <a:r>
              <a:rPr lang="ru-RU" sz="2300" b="1" dirty="0" smtClean="0">
                <a:solidFill>
                  <a:srgbClr val="C00000"/>
                </a:solidFill>
              </a:rPr>
              <a:t>4.Блок обратной связи:</a:t>
            </a:r>
            <a:r>
              <a:rPr lang="ru-RU" sz="2300" b="1" dirty="0" smtClean="0"/>
              <a:t/>
            </a:r>
            <a:br>
              <a:rPr lang="ru-RU" sz="2300" b="1" dirty="0" smtClean="0"/>
            </a:br>
            <a:r>
              <a:rPr lang="ru-RU" sz="2300" b="1" dirty="0" smtClean="0"/>
              <a:t>чат, комментарий ребёнка</a:t>
            </a:r>
            <a:br>
              <a:rPr lang="ru-RU" sz="2300" b="1" dirty="0" smtClean="0"/>
            </a:br>
            <a:r>
              <a:rPr lang="ru-RU" sz="2300" b="1" dirty="0" smtClean="0">
                <a:solidFill>
                  <a:srgbClr val="C00000"/>
                </a:solidFill>
              </a:rPr>
              <a:t>5.  Коммуникативный                             </a:t>
            </a:r>
            <a:r>
              <a:rPr lang="ru-RU" sz="2300" b="1" dirty="0" smtClean="0"/>
              <a:t>или консультативный блок </a:t>
            </a:r>
            <a:endParaRPr lang="ru-RU" sz="2300" b="1" dirty="0"/>
          </a:p>
        </p:txBody>
      </p:sp>
      <p:pic>
        <p:nvPicPr>
          <p:cNvPr id="4" name="Picture 1"/>
          <p:cNvPicPr>
            <a:picLocks noChangeAspect="1" noChangeArrowheads="1"/>
          </p:cNvPicPr>
          <p:nvPr/>
        </p:nvPicPr>
        <p:blipFill>
          <a:blip r:embed="rId3"/>
          <a:srcRect l="15494" t="14272" r="7471" b="7874"/>
          <a:stretch>
            <a:fillRect/>
          </a:stretch>
        </p:blipFill>
        <p:spPr>
          <a:xfrm>
            <a:off x="4714876" y="714356"/>
            <a:ext cx="4429123" cy="578647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леарнин дистант3"/>
          <p:cNvPicPr>
            <a:picLocks noChangeAspect="1" noChangeArrowheads="1"/>
          </p:cNvPicPr>
          <p:nvPr/>
        </p:nvPicPr>
        <p:blipFill>
          <a:blip r:embed="rId2"/>
          <a:srcRect/>
          <a:stretch>
            <a:fillRect/>
          </a:stretch>
        </p:blipFill>
        <p:spPr bwMode="auto">
          <a:xfrm>
            <a:off x="214282" y="571480"/>
            <a:ext cx="8715436" cy="628652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фон презентаций  ДИСТАНТ 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500034" y="214290"/>
            <a:ext cx="8286808" cy="2308324"/>
          </a:xfrm>
          <a:prstGeom prst="rect">
            <a:avLst/>
          </a:prstGeom>
        </p:spPr>
        <p:txBody>
          <a:bodyPr wrap="square">
            <a:spAutoFit/>
          </a:bodyPr>
          <a:lstStyle/>
          <a:p>
            <a:pPr algn="ctr">
              <a:spcBef>
                <a:spcPct val="50000"/>
              </a:spcBef>
            </a:pPr>
            <a:r>
              <a:rPr lang="ru-RU" sz="3600" b="1" dirty="0" smtClean="0">
                <a:solidFill>
                  <a:srgbClr val="FF0000"/>
                </a:solidFill>
                <a:latin typeface="Times New Roman" pitchFamily="18" charset="0"/>
              </a:rPr>
              <a:t>Использование </a:t>
            </a:r>
            <a:r>
              <a:rPr lang="ru-RU" sz="3600" b="1" dirty="0" err="1" smtClean="0">
                <a:solidFill>
                  <a:srgbClr val="FF0000"/>
                </a:solidFill>
                <a:latin typeface="Times New Roman" pitchFamily="18" charset="0"/>
              </a:rPr>
              <a:t>онлайн-приложения</a:t>
            </a:r>
            <a:endParaRPr lang="ru-RU" sz="3600" b="1" dirty="0" smtClean="0">
              <a:solidFill>
                <a:srgbClr val="FF0000"/>
              </a:solidFill>
              <a:latin typeface="Times New Roman" pitchFamily="18" charset="0"/>
            </a:endParaRPr>
          </a:p>
          <a:p>
            <a:pPr algn="ctr">
              <a:spcBef>
                <a:spcPct val="50000"/>
              </a:spcBef>
            </a:pPr>
            <a:endParaRPr lang="ru-RU" sz="3600" b="1" dirty="0" smtClean="0">
              <a:solidFill>
                <a:schemeClr val="accent2"/>
              </a:solidFill>
              <a:latin typeface="Times New Roman" pitchFamily="18" charset="0"/>
            </a:endParaRPr>
          </a:p>
          <a:p>
            <a:pPr algn="ctr">
              <a:spcBef>
                <a:spcPct val="50000"/>
              </a:spcBef>
            </a:pPr>
            <a:r>
              <a:rPr lang="ru-RU" sz="3600" b="1" dirty="0" smtClean="0">
                <a:solidFill>
                  <a:srgbClr val="FF0000"/>
                </a:solidFill>
                <a:latin typeface="Times New Roman" pitchFamily="18" charset="0"/>
              </a:rPr>
              <a:t>для поддержки учебного процесса</a:t>
            </a:r>
            <a:endParaRPr lang="ru-RU" sz="3600" dirty="0">
              <a:solidFill>
                <a:srgbClr val="FF0000"/>
              </a:solidFill>
              <a:latin typeface="Times New Roman" pitchFamily="18" charset="0"/>
            </a:endParaRPr>
          </a:p>
        </p:txBody>
      </p:sp>
      <p:pic>
        <p:nvPicPr>
          <p:cNvPr id="4" name="Picture 6" descr="леарнинг 4"/>
          <p:cNvPicPr>
            <a:picLocks noChangeAspect="1" noChangeArrowheads="1"/>
          </p:cNvPicPr>
          <p:nvPr/>
        </p:nvPicPr>
        <p:blipFill>
          <a:blip r:embed="rId3"/>
          <a:srcRect/>
          <a:stretch>
            <a:fillRect/>
          </a:stretch>
        </p:blipFill>
        <p:spPr bwMode="auto">
          <a:xfrm>
            <a:off x="2357422" y="857232"/>
            <a:ext cx="4248150" cy="1008063"/>
          </a:xfrm>
          <a:prstGeom prst="rect">
            <a:avLst/>
          </a:prstGeom>
          <a:noFill/>
        </p:spPr>
      </p:pic>
      <p:pic>
        <p:nvPicPr>
          <p:cNvPr id="5" name="Picture 5" descr="learningapps   2"/>
          <p:cNvPicPr>
            <a:picLocks noChangeAspect="1" noChangeArrowheads="1"/>
          </p:cNvPicPr>
          <p:nvPr/>
        </p:nvPicPr>
        <p:blipFill>
          <a:blip r:embed="rId4"/>
          <a:srcRect/>
          <a:stretch>
            <a:fillRect/>
          </a:stretch>
        </p:blipFill>
        <p:spPr bwMode="auto">
          <a:xfrm>
            <a:off x="428596" y="2643182"/>
            <a:ext cx="5256213" cy="394176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609" t="18554" r="46742" b="8203"/>
          <a:stretch>
            <a:fillRect/>
          </a:stretch>
        </p:blipFill>
        <p:spPr bwMode="auto">
          <a:xfrm>
            <a:off x="0" y="0"/>
            <a:ext cx="5214942" cy="671514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23609" t="18554" r="46742" b="8203"/>
          <a:stretch>
            <a:fillRect/>
          </a:stretch>
        </p:blipFill>
        <p:spPr bwMode="auto">
          <a:xfrm>
            <a:off x="4643438" y="0"/>
            <a:ext cx="4500562" cy="6858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714356"/>
            <a:ext cx="3357586" cy="2308324"/>
          </a:xfrm>
          <a:prstGeom prst="rect">
            <a:avLst/>
          </a:prstGeom>
        </p:spPr>
        <p:txBody>
          <a:bodyPr wrap="square">
            <a:spAutoFit/>
          </a:bodyPr>
          <a:lstStyle/>
          <a:p>
            <a:pPr>
              <a:defRPr/>
            </a:pPr>
            <a:r>
              <a:rPr lang="ru-RU" dirty="0" smtClean="0"/>
              <a:t>Адрес сайта -</a:t>
            </a:r>
            <a:r>
              <a:rPr lang="ru-RU" u="sng" dirty="0" smtClean="0">
                <a:hlinkClick r:id="rId3"/>
              </a:rPr>
              <a:t>https://education.yandex.ru/home/</a:t>
            </a:r>
            <a:endParaRPr lang="ru-RU" u="sng" dirty="0" smtClean="0"/>
          </a:p>
          <a:p>
            <a:pPr>
              <a:defRPr/>
            </a:pPr>
            <a:endParaRPr lang="ru-RU" dirty="0" smtClean="0"/>
          </a:p>
          <a:p>
            <a:pPr>
              <a:defRPr/>
            </a:pPr>
            <a:r>
              <a:rPr lang="ru-RU" dirty="0" smtClean="0"/>
              <a:t> открыта свободная регистрация - </a:t>
            </a:r>
            <a:r>
              <a:rPr lang="ru-RU" dirty="0" smtClean="0">
                <a:hlinkClick r:id="rId4"/>
              </a:rPr>
              <a:t>https://education.yandex.ru/registration/</a:t>
            </a:r>
            <a:r>
              <a:rPr lang="ru-RU" dirty="0" smtClean="0"/>
              <a:t> </a:t>
            </a:r>
            <a:endParaRPr lang="ru-RU" dirty="0"/>
          </a:p>
        </p:txBody>
      </p:sp>
      <p:sp>
        <p:nvSpPr>
          <p:cNvPr id="3" name="Прямоугольник 2"/>
          <p:cNvSpPr/>
          <p:nvPr/>
        </p:nvSpPr>
        <p:spPr>
          <a:xfrm>
            <a:off x="4214810" y="714356"/>
            <a:ext cx="4572000" cy="2585323"/>
          </a:xfrm>
          <a:prstGeom prst="rect">
            <a:avLst/>
          </a:prstGeom>
        </p:spPr>
        <p:txBody>
          <a:bodyPr>
            <a:spAutoFit/>
          </a:bodyPr>
          <a:lstStyle/>
          <a:p>
            <a:pPr>
              <a:defRPr/>
            </a:pPr>
            <a:r>
              <a:rPr lang="ru-RU" dirty="0" smtClean="0"/>
              <a:t>Использование</a:t>
            </a:r>
            <a:br>
              <a:rPr lang="ru-RU" dirty="0" smtClean="0"/>
            </a:br>
            <a:r>
              <a:rPr lang="ru-RU" dirty="0" smtClean="0"/>
              <a:t>    </a:t>
            </a:r>
            <a:r>
              <a:rPr lang="ru-RU" dirty="0" err="1" smtClean="0"/>
              <a:t>Яндекс.Учебник</a:t>
            </a:r>
            <a:r>
              <a:rPr lang="ru-RU" dirty="0" smtClean="0"/>
              <a:t> бесплатно.</a:t>
            </a:r>
          </a:p>
          <a:p>
            <a:pPr>
              <a:defRPr/>
            </a:pPr>
            <a:endParaRPr lang="ru-RU" dirty="0" smtClean="0"/>
          </a:p>
          <a:p>
            <a:pPr>
              <a:defRPr/>
            </a:pPr>
            <a:r>
              <a:rPr lang="ru-RU" dirty="0" smtClean="0"/>
              <a:t>Открыты сервисы:</a:t>
            </a:r>
          </a:p>
          <a:p>
            <a:pPr>
              <a:defRPr/>
            </a:pPr>
            <a:r>
              <a:rPr lang="ru-RU" dirty="0" smtClean="0"/>
              <a:t>Задания по русскому языку</a:t>
            </a:r>
            <a:br>
              <a:rPr lang="ru-RU" dirty="0" smtClean="0"/>
            </a:br>
            <a:r>
              <a:rPr lang="ru-RU" dirty="0" smtClean="0"/>
              <a:t> для  1-5 классов с автоматической проверкой</a:t>
            </a:r>
          </a:p>
          <a:p>
            <a:pPr>
              <a:defRPr/>
            </a:pPr>
            <a:endParaRPr lang="ru-RU" dirty="0" smtClean="0"/>
          </a:p>
          <a:p>
            <a:pPr>
              <a:defRPr/>
            </a:pPr>
            <a:r>
              <a:rPr lang="ru-RU" dirty="0" smtClean="0"/>
              <a:t>Бесплатные цифровые рабочие тетради</a:t>
            </a:r>
            <a:endParaRPr lang="ru-RU" dirty="0"/>
          </a:p>
        </p:txBody>
      </p:sp>
      <p:sp>
        <p:nvSpPr>
          <p:cNvPr id="4" name="Прямоугольник 3"/>
          <p:cNvSpPr/>
          <p:nvPr/>
        </p:nvSpPr>
        <p:spPr>
          <a:xfrm>
            <a:off x="3143240" y="0"/>
            <a:ext cx="3077317" cy="523220"/>
          </a:xfrm>
          <a:prstGeom prst="rect">
            <a:avLst/>
          </a:prstGeom>
        </p:spPr>
        <p:txBody>
          <a:bodyPr wrap="none">
            <a:spAutoFit/>
          </a:bodyPr>
          <a:lstStyle/>
          <a:p>
            <a:r>
              <a:rPr lang="ru-RU" sz="2800" b="1" dirty="0" err="1" smtClean="0">
                <a:solidFill>
                  <a:srgbClr val="C00000"/>
                </a:solidFill>
              </a:rPr>
              <a:t>Яндекс.Учебник</a:t>
            </a:r>
            <a:endParaRPr lang="ru-RU" sz="2800" b="1" dirty="0">
              <a:solidFill>
                <a:srgbClr val="C00000"/>
              </a:solidFill>
            </a:endParaRPr>
          </a:p>
        </p:txBody>
      </p:sp>
      <p:sp>
        <p:nvSpPr>
          <p:cNvPr id="5" name="Прямоугольник 4"/>
          <p:cNvSpPr/>
          <p:nvPr/>
        </p:nvSpPr>
        <p:spPr>
          <a:xfrm>
            <a:off x="2143108" y="3286124"/>
            <a:ext cx="4553170" cy="369332"/>
          </a:xfrm>
          <a:prstGeom prst="rect">
            <a:avLst/>
          </a:prstGeom>
        </p:spPr>
        <p:txBody>
          <a:bodyPr wrap="none">
            <a:spAutoFit/>
          </a:bodyPr>
          <a:lstStyle/>
          <a:p>
            <a:r>
              <a:rPr lang="ru-RU" b="1" dirty="0" smtClean="0">
                <a:solidFill>
                  <a:srgbClr val="C00000"/>
                </a:solidFill>
              </a:rPr>
              <a:t>Российская электронная школа (РЭШ)</a:t>
            </a:r>
            <a:endParaRPr lang="ru-RU" b="1" dirty="0">
              <a:solidFill>
                <a:srgbClr val="C00000"/>
              </a:solidFill>
            </a:endParaRPr>
          </a:p>
        </p:txBody>
      </p:sp>
      <p:sp>
        <p:nvSpPr>
          <p:cNvPr id="6" name="Прямоугольник 5"/>
          <p:cNvSpPr/>
          <p:nvPr/>
        </p:nvSpPr>
        <p:spPr>
          <a:xfrm>
            <a:off x="357158" y="3929066"/>
            <a:ext cx="3214710" cy="2462213"/>
          </a:xfrm>
          <a:prstGeom prst="rect">
            <a:avLst/>
          </a:prstGeom>
        </p:spPr>
        <p:txBody>
          <a:bodyPr wrap="square">
            <a:spAutoFit/>
          </a:bodyPr>
          <a:lstStyle/>
          <a:p>
            <a:pPr>
              <a:defRPr/>
            </a:pPr>
            <a:r>
              <a:rPr lang="ru-RU" sz="2200" dirty="0" smtClean="0"/>
              <a:t>Адрес сайта -  </a:t>
            </a:r>
            <a:r>
              <a:rPr lang="ru-RU" sz="2200" u="sng" dirty="0" smtClean="0">
                <a:hlinkClick r:id="rId5"/>
              </a:rPr>
              <a:t>https://resh.edu.ru/</a:t>
            </a:r>
            <a:endParaRPr lang="ru-RU" sz="2200" u="sng" dirty="0" smtClean="0"/>
          </a:p>
          <a:p>
            <a:pPr>
              <a:defRPr/>
            </a:pPr>
            <a:endParaRPr lang="ru-RU" sz="2200" u="sng" dirty="0" smtClean="0"/>
          </a:p>
          <a:p>
            <a:pPr>
              <a:defRPr/>
            </a:pPr>
            <a:r>
              <a:rPr lang="ru-RU" sz="2200" dirty="0" smtClean="0"/>
              <a:t>Открыта свободная регистрация - </a:t>
            </a:r>
            <a:r>
              <a:rPr lang="ru-RU" sz="2200" dirty="0" smtClean="0">
                <a:hlinkClick r:id="rId6"/>
              </a:rPr>
              <a:t>https://resh.edu.ru/register/</a:t>
            </a:r>
            <a:r>
              <a:rPr lang="ru-RU" sz="2200" dirty="0" smtClean="0"/>
              <a:t> </a:t>
            </a:r>
            <a:endParaRPr lang="ru-RU" sz="2200" dirty="0"/>
          </a:p>
        </p:txBody>
      </p:sp>
      <p:sp>
        <p:nvSpPr>
          <p:cNvPr id="7" name="Прямоугольник 6"/>
          <p:cNvSpPr/>
          <p:nvPr/>
        </p:nvSpPr>
        <p:spPr>
          <a:xfrm>
            <a:off x="3643306" y="3714752"/>
            <a:ext cx="5214942" cy="2862322"/>
          </a:xfrm>
          <a:prstGeom prst="rect">
            <a:avLst/>
          </a:prstGeom>
        </p:spPr>
        <p:txBody>
          <a:bodyPr wrap="square">
            <a:spAutoFit/>
          </a:bodyPr>
          <a:lstStyle/>
          <a:p>
            <a:pPr>
              <a:defRPr/>
            </a:pPr>
            <a:r>
              <a:rPr lang="ru-RU" b="1" dirty="0" smtClean="0"/>
              <a:t>Использование РЭШ бесплатно. </a:t>
            </a:r>
          </a:p>
          <a:p>
            <a:pPr>
              <a:defRPr/>
            </a:pPr>
            <a:r>
              <a:rPr lang="ru-RU" b="1" dirty="0" smtClean="0"/>
              <a:t>Открыты сервисы: </a:t>
            </a:r>
          </a:p>
          <a:p>
            <a:pPr>
              <a:defRPr/>
            </a:pPr>
            <a:r>
              <a:rPr lang="ru-RU" b="1" dirty="0" smtClean="0"/>
              <a:t>*Интерактивные уроки по всему школьному курсу с 1 по 11 класс </a:t>
            </a:r>
            <a:br>
              <a:rPr lang="ru-RU" b="1" dirty="0" smtClean="0"/>
            </a:br>
            <a:r>
              <a:rPr lang="ru-RU" b="1" dirty="0" smtClean="0"/>
              <a:t>*Дистанционные  </a:t>
            </a:r>
            <a:r>
              <a:rPr lang="ru-RU" b="1" dirty="0" err="1" smtClean="0"/>
              <a:t>видеоуроки</a:t>
            </a:r>
            <a:r>
              <a:rPr lang="ru-RU" b="1" dirty="0" smtClean="0"/>
              <a:t> и тренировочные упражнения, контрольные задания</a:t>
            </a:r>
          </a:p>
          <a:p>
            <a:pPr>
              <a:defRPr/>
            </a:pPr>
            <a:r>
              <a:rPr lang="ru-RU" b="1" dirty="0" smtClean="0"/>
              <a:t>*Ресурсы для организации внеурочной деятельности: видеофильмы, спектакли, концерты, виртуальные музеи</a:t>
            </a:r>
            <a:endParaRPr lang="ru-RU"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714356"/>
            <a:ext cx="7643866" cy="2400657"/>
          </a:xfrm>
          <a:prstGeom prst="rect">
            <a:avLst/>
          </a:prstGeom>
        </p:spPr>
        <p:txBody>
          <a:bodyPr wrap="square">
            <a:spAutoFit/>
          </a:bodyPr>
          <a:lstStyle/>
          <a:p>
            <a:pPr>
              <a:defRPr/>
            </a:pPr>
            <a:r>
              <a:rPr lang="ru-RU" sz="2400" dirty="0" smtClean="0">
                <a:latin typeface="Book Antiqua" pitchFamily="18" charset="0"/>
              </a:rPr>
              <a:t>«При дистанционном обучении важно организовать самостоятельную познавательную деятельность школьников»</a:t>
            </a:r>
          </a:p>
          <a:p>
            <a:pPr>
              <a:defRPr/>
            </a:pPr>
            <a:r>
              <a:rPr lang="en-US" sz="2400" b="1" dirty="0" smtClean="0">
                <a:solidFill>
                  <a:srgbClr val="002060"/>
                </a:solidFill>
              </a:rPr>
              <a:t> </a:t>
            </a:r>
            <a:r>
              <a:rPr lang="en-US" b="1" dirty="0" smtClean="0">
                <a:solidFill>
                  <a:srgbClr val="002060"/>
                </a:solidFill>
                <a:latin typeface="Book Antiqua" pitchFamily="18" charset="0"/>
                <a:hlinkClick r:id="rId3"/>
              </a:rPr>
              <a:t>https://vogazeta.ru/articles/2020/3/20/opinion/12102-pri_distantsionnom_obuchenii_vazhno_organizovat_samostoyatelnuyu_poznavatelnuyu_deyatelnost_shkolnikov?fbclid=IwAR3UT1mVXtTRG-FgMCt6gDPZrEuBgvvzunuc7gORoSMOOHwZBbD4W3mliHU</a:t>
            </a:r>
            <a:endParaRPr lang="en-US" b="1" dirty="0" smtClean="0">
              <a:solidFill>
                <a:srgbClr val="002060"/>
              </a:solidFill>
              <a:latin typeface="Book Antiqua" pitchFamily="18" charset="0"/>
            </a:endParaRPr>
          </a:p>
        </p:txBody>
      </p:sp>
      <p:sp>
        <p:nvSpPr>
          <p:cNvPr id="3" name="Прямоугольник 2"/>
          <p:cNvSpPr/>
          <p:nvPr/>
        </p:nvSpPr>
        <p:spPr>
          <a:xfrm>
            <a:off x="2786050" y="1"/>
            <a:ext cx="4071966" cy="584775"/>
          </a:xfrm>
          <a:prstGeom prst="rect">
            <a:avLst/>
          </a:prstGeom>
        </p:spPr>
        <p:txBody>
          <a:bodyPr wrap="square">
            <a:spAutoFit/>
          </a:bodyPr>
          <a:lstStyle/>
          <a:p>
            <a:r>
              <a:rPr lang="ru-RU" sz="3200" b="1" dirty="0" smtClean="0">
                <a:solidFill>
                  <a:srgbClr val="C00000"/>
                </a:solidFill>
              </a:rPr>
              <a:t>Рекомендации</a:t>
            </a:r>
            <a:endParaRPr lang="ru-RU" sz="3200" b="1" dirty="0">
              <a:solidFill>
                <a:srgbClr val="C00000"/>
              </a:solidFill>
            </a:endParaRPr>
          </a:p>
        </p:txBody>
      </p:sp>
      <p:sp>
        <p:nvSpPr>
          <p:cNvPr id="4" name="Прямоугольник 3"/>
          <p:cNvSpPr/>
          <p:nvPr/>
        </p:nvSpPr>
        <p:spPr>
          <a:xfrm>
            <a:off x="500034" y="3429000"/>
            <a:ext cx="8286808" cy="3416320"/>
          </a:xfrm>
          <a:prstGeom prst="rect">
            <a:avLst/>
          </a:prstGeom>
        </p:spPr>
        <p:txBody>
          <a:bodyPr wrap="square">
            <a:spAutoFit/>
          </a:bodyPr>
          <a:lstStyle/>
          <a:p>
            <a:pPr fontAlgn="auto">
              <a:spcAft>
                <a:spcPts val="0"/>
              </a:spcAft>
              <a:buFont typeface="Arial" pitchFamily="34" charset="0"/>
              <a:buNone/>
              <a:defRPr/>
            </a:pPr>
            <a:r>
              <a:rPr lang="ru-RU" b="1" dirty="0" smtClean="0">
                <a:latin typeface="Book Antiqua" pitchFamily="18" charset="0"/>
              </a:rPr>
              <a:t>1. </a:t>
            </a:r>
            <a:r>
              <a:rPr lang="ru-RU" b="1" dirty="0" err="1" smtClean="0">
                <a:effectLst>
                  <a:outerShdw blurRad="38100" dist="38100" dir="2700000" algn="tl">
                    <a:srgbClr val="000000">
                      <a:alpha val="43137"/>
                    </a:srgbClr>
                  </a:outerShdw>
                </a:effectLst>
                <a:latin typeface="Book Antiqua" pitchFamily="18" charset="0"/>
              </a:rPr>
              <a:t>Онлайн-сервис</a:t>
            </a:r>
            <a:r>
              <a:rPr lang="ru-RU" b="1" dirty="0" smtClean="0">
                <a:effectLst>
                  <a:outerShdw blurRad="38100" dist="38100" dir="2700000" algn="tl">
                    <a:srgbClr val="000000">
                      <a:alpha val="43137"/>
                    </a:srgbClr>
                  </a:outerShdw>
                </a:effectLst>
                <a:latin typeface="Book Antiqua" pitchFamily="18" charset="0"/>
              </a:rPr>
              <a:t> «Классная работа»</a:t>
            </a:r>
            <a:r>
              <a:rPr lang="ru-RU" dirty="0" smtClean="0"/>
              <a:t> </a:t>
            </a:r>
            <a:r>
              <a:rPr lang="ru-RU" b="1" dirty="0" smtClean="0">
                <a:latin typeface="Book Antiqua" pitchFamily="18" charset="0"/>
              </a:rPr>
              <a:t>на цифровой образовательной платформе LECTA, где также сейчас открыт бесплатный доступ к учебникам</a:t>
            </a:r>
            <a:endParaRPr lang="ru-RU" b="1" dirty="0" smtClean="0">
              <a:effectLst>
                <a:outerShdw blurRad="38100" dist="38100" dir="2700000" algn="tl">
                  <a:srgbClr val="000000">
                    <a:alpha val="43137"/>
                  </a:srgbClr>
                </a:outerShdw>
              </a:effectLst>
              <a:latin typeface="Book Antiqua" pitchFamily="18" charset="0"/>
            </a:endParaRPr>
          </a:p>
          <a:p>
            <a:pPr fontAlgn="auto">
              <a:spcAft>
                <a:spcPts val="0"/>
              </a:spcAft>
              <a:buFont typeface="Arial" pitchFamily="34" charset="0"/>
              <a:buNone/>
              <a:defRPr/>
            </a:pPr>
            <a:endParaRPr lang="ru-RU" b="1" dirty="0" smtClean="0">
              <a:latin typeface="Book Antiqua" pitchFamily="18" charset="0"/>
            </a:endParaRPr>
          </a:p>
          <a:p>
            <a:pPr fontAlgn="auto">
              <a:spcAft>
                <a:spcPts val="0"/>
              </a:spcAft>
              <a:buFont typeface="Arial" pitchFamily="34" charset="0"/>
              <a:buNone/>
              <a:defRPr/>
            </a:pPr>
            <a:r>
              <a:rPr lang="ru-RU" b="1" dirty="0" err="1" smtClean="0">
                <a:latin typeface="Book Antiqua" pitchFamily="18" charset="0"/>
              </a:rPr>
              <a:t>Фоксфорд</a:t>
            </a:r>
            <a:r>
              <a:rPr lang="ru-RU" b="1" dirty="0" smtClean="0">
                <a:latin typeface="Book Antiqua" pitchFamily="18" charset="0"/>
              </a:rPr>
              <a:t> открыл бесплатный доступ к платным курсам по школьной программе регистрация </a:t>
            </a:r>
            <a:r>
              <a:rPr lang="ru-RU" b="1" dirty="0" smtClean="0">
                <a:latin typeface="Book Antiqua" pitchFamily="18" charset="0"/>
                <a:hlinkClick r:id="rId4"/>
              </a:rPr>
              <a:t>https://help.foxford.ru/</a:t>
            </a:r>
            <a:endParaRPr lang="ru-RU" b="1" dirty="0" smtClean="0">
              <a:latin typeface="Book Antiqua" pitchFamily="18" charset="0"/>
            </a:endParaRPr>
          </a:p>
          <a:p>
            <a:pPr fontAlgn="auto">
              <a:spcAft>
                <a:spcPts val="0"/>
              </a:spcAft>
              <a:buFont typeface="Arial" pitchFamily="34" charset="0"/>
              <a:buNone/>
              <a:defRPr/>
            </a:pPr>
            <a:r>
              <a:rPr lang="ru-RU" b="1" dirty="0" smtClean="0">
                <a:latin typeface="Book Antiqua" pitchFamily="18" charset="0"/>
              </a:rPr>
              <a:t>2. Обучающий </a:t>
            </a:r>
            <a:r>
              <a:rPr lang="ru-RU" b="1" dirty="0" err="1" smtClean="0">
                <a:latin typeface="Book Antiqua" pitchFamily="18" charset="0"/>
              </a:rPr>
              <a:t>онлайн-проект</a:t>
            </a:r>
            <a:r>
              <a:rPr lang="ru-RU" b="1" dirty="0" smtClean="0">
                <a:latin typeface="Book Antiqua" pitchFamily="18" charset="0"/>
              </a:rPr>
              <a:t> «Карманный учёный» </a:t>
            </a:r>
            <a:r>
              <a:rPr lang="ru-RU" b="1" dirty="0" smtClean="0">
                <a:latin typeface="Book Antiqua" pitchFamily="18" charset="0"/>
                <a:hlinkClick r:id="rId5"/>
              </a:rPr>
              <a:t>https://pgbooks.ru/archive/researcher/</a:t>
            </a:r>
            <a:endParaRPr lang="ru-RU" b="1" dirty="0" smtClean="0">
              <a:latin typeface="Book Antiqua" pitchFamily="18" charset="0"/>
            </a:endParaRPr>
          </a:p>
          <a:p>
            <a:pPr fontAlgn="auto">
              <a:spcAft>
                <a:spcPts val="0"/>
              </a:spcAft>
              <a:buFont typeface="Arial" pitchFamily="34" charset="0"/>
              <a:buNone/>
              <a:defRPr/>
            </a:pPr>
            <a:r>
              <a:rPr lang="ru-RU" b="1" dirty="0" smtClean="0">
                <a:latin typeface="Book Antiqua" pitchFamily="18" charset="0"/>
              </a:rPr>
              <a:t>3. </a:t>
            </a:r>
            <a:r>
              <a:rPr lang="ru-RU" b="1" dirty="0" smtClean="0">
                <a:latin typeface="Book Antiqua" pitchFamily="18" charset="0"/>
                <a:hlinkClick r:id="rId6"/>
              </a:rPr>
              <a:t>https://alleng.org/</a:t>
            </a:r>
            <a:r>
              <a:rPr lang="ru-RU" b="1" dirty="0" smtClean="0">
                <a:latin typeface="Book Antiqua" pitchFamily="18" charset="0"/>
              </a:rPr>
              <a:t> - учебники по всем предметам бесплатно.</a:t>
            </a:r>
            <a:br>
              <a:rPr lang="ru-RU" b="1" dirty="0" smtClean="0">
                <a:latin typeface="Book Antiqua" pitchFamily="18" charset="0"/>
              </a:rPr>
            </a:br>
            <a:endParaRPr lang="ru-RU" b="1" dirty="0" smtClean="0">
              <a:latin typeface="Book Antiqua" pitchFamily="18" charset="0"/>
            </a:endParaRPr>
          </a:p>
          <a:p>
            <a:pPr fontAlgn="auto">
              <a:spcAft>
                <a:spcPts val="0"/>
              </a:spcAft>
              <a:buFont typeface="Arial" pitchFamily="34" charset="0"/>
              <a:buNone/>
              <a:defRPr/>
            </a:pPr>
            <a:r>
              <a:rPr lang="ru-RU" b="1" dirty="0" smtClean="0">
                <a:latin typeface="Book Antiqua" pitchFamily="18" charset="0"/>
              </a:rPr>
              <a:t>4. </a:t>
            </a:r>
            <a:r>
              <a:rPr lang="ru-RU" b="1" dirty="0" smtClean="0">
                <a:latin typeface="Book Antiqua" pitchFamily="18" charset="0"/>
                <a:hlinkClick r:id="rId7"/>
              </a:rPr>
              <a:t>http://gramota.ru/ </a:t>
            </a:r>
            <a:r>
              <a:rPr lang="ru-RU" b="1" dirty="0" smtClean="0">
                <a:latin typeface="Book Antiqua" pitchFamily="18" charset="0"/>
              </a:rPr>
              <a:t>- Справочно-информационный портал, словари, библиотека и многое другое.</a:t>
            </a:r>
          </a:p>
        </p:txBody>
      </p:sp>
      <p:sp>
        <p:nvSpPr>
          <p:cNvPr id="5" name="Прямоугольник 4"/>
          <p:cNvSpPr/>
          <p:nvPr/>
        </p:nvSpPr>
        <p:spPr>
          <a:xfrm>
            <a:off x="2928926" y="3071810"/>
            <a:ext cx="3126153" cy="461665"/>
          </a:xfrm>
          <a:prstGeom prst="rect">
            <a:avLst/>
          </a:prstGeom>
        </p:spPr>
        <p:txBody>
          <a:bodyPr wrap="square">
            <a:spAutoFit/>
          </a:bodyPr>
          <a:lstStyle/>
          <a:p>
            <a:r>
              <a:rPr lang="ru-RU" sz="2400" b="1" dirty="0" err="1" smtClean="0">
                <a:solidFill>
                  <a:srgbClr val="C00000"/>
                </a:solidFill>
              </a:rPr>
              <a:t>Онлайн-сервисы</a:t>
            </a:r>
            <a:endParaRPr lang="ru-RU" sz="2400" b="1"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20114" cy="571504"/>
          </a:xfrm>
        </p:spPr>
        <p:txBody>
          <a:bodyPr>
            <a:normAutofit/>
          </a:bodyPr>
          <a:lstStyle/>
          <a:p>
            <a:r>
              <a:rPr lang="ru-RU" sz="3200" b="1" dirty="0" smtClean="0"/>
              <a:t>Дистанционные образовательные технологии</a:t>
            </a:r>
            <a:endParaRPr lang="ru-RU" sz="3200" b="1" dirty="0"/>
          </a:p>
        </p:txBody>
      </p:sp>
      <p:sp>
        <p:nvSpPr>
          <p:cNvPr id="3" name="Прямоугольник 2"/>
          <p:cNvSpPr/>
          <p:nvPr/>
        </p:nvSpPr>
        <p:spPr>
          <a:xfrm>
            <a:off x="214282" y="1928802"/>
            <a:ext cx="4572000" cy="3785652"/>
          </a:xfrm>
          <a:prstGeom prst="rect">
            <a:avLst/>
          </a:prstGeom>
          <a:solidFill>
            <a:srgbClr val="92D050"/>
          </a:solidFill>
        </p:spPr>
        <p:txBody>
          <a:bodyPr wrap="square">
            <a:spAutoFit/>
          </a:bodyPr>
          <a:lstStyle/>
          <a:p>
            <a:r>
              <a:rPr lang="ru-RU" sz="2000" b="1" dirty="0">
                <a:solidFill>
                  <a:srgbClr val="C00000"/>
                </a:solidFill>
              </a:rPr>
              <a:t>Целью</a:t>
            </a:r>
            <a:r>
              <a:rPr lang="ru-RU" sz="2000" b="1" dirty="0"/>
              <a:t> использования дистанционных образовательных технологий в </a:t>
            </a:r>
            <a:r>
              <a:rPr lang="ru-RU" sz="2000" b="1" dirty="0" smtClean="0"/>
              <a:t>классической системе </a:t>
            </a:r>
            <a:r>
              <a:rPr lang="ru-RU" sz="2000" b="1" dirty="0"/>
              <a:t>обучения является возможность обеспечить доступность качественного образования для обучающихся, когда место проживания, социальное положение и состояние здоровья могут повлиять на доступность </a:t>
            </a:r>
            <a:r>
              <a:rPr lang="ru-RU" sz="2000" b="1" dirty="0" smtClean="0"/>
              <a:t>образования.</a:t>
            </a:r>
            <a:endParaRPr lang="ru-RU" sz="2000" b="1" dirty="0"/>
          </a:p>
        </p:txBody>
      </p:sp>
      <p:sp>
        <p:nvSpPr>
          <p:cNvPr id="4" name="Прямоугольник 3"/>
          <p:cNvSpPr/>
          <p:nvPr/>
        </p:nvSpPr>
        <p:spPr>
          <a:xfrm>
            <a:off x="5000628" y="1142984"/>
            <a:ext cx="3929090" cy="5324535"/>
          </a:xfrm>
          <a:prstGeom prst="rect">
            <a:avLst/>
          </a:prstGeom>
          <a:solidFill>
            <a:srgbClr val="00B0F0"/>
          </a:solidFill>
        </p:spPr>
        <p:txBody>
          <a:bodyPr wrap="square">
            <a:spAutoFit/>
          </a:bodyPr>
          <a:lstStyle/>
          <a:p>
            <a:r>
              <a:rPr lang="ru-RU" sz="2000" b="1" dirty="0" smtClean="0">
                <a:solidFill>
                  <a:srgbClr val="C00000"/>
                </a:solidFill>
              </a:rPr>
              <a:t>Дистанционные </a:t>
            </a:r>
            <a:r>
              <a:rPr lang="ru-RU" sz="2000" b="1" dirty="0">
                <a:solidFill>
                  <a:srgbClr val="C00000"/>
                </a:solidFill>
              </a:rPr>
              <a:t>образовательные </a:t>
            </a:r>
            <a:r>
              <a:rPr lang="ru-RU" sz="2000" b="1" dirty="0" smtClean="0">
                <a:solidFill>
                  <a:srgbClr val="C00000"/>
                </a:solidFill>
              </a:rPr>
              <a:t>технологии</a:t>
            </a:r>
            <a:r>
              <a:rPr lang="ru-RU" sz="2000" b="1" dirty="0" smtClean="0"/>
              <a:t/>
            </a:r>
            <a:br>
              <a:rPr lang="ru-RU" sz="2000" b="1" dirty="0" smtClean="0"/>
            </a:br>
            <a:r>
              <a:rPr lang="ru-RU" sz="2000" b="1" dirty="0" smtClean="0"/>
              <a:t>включают </a:t>
            </a:r>
            <a:r>
              <a:rPr lang="ru-RU" sz="2000" b="1" dirty="0"/>
              <a:t>в себя разнообразные электронные информационные и образовательные ресурсы, информационные и телекоммуникационные технологии, соответствующие технологические средства, дающие возможность обучающимися освоить образовательные программы в полном объеме независимо от места нахождения обучающихся.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571480"/>
            <a:ext cx="8643998" cy="5816977"/>
          </a:xfrm>
          <a:prstGeom prst="rect">
            <a:avLst/>
          </a:prstGeom>
        </p:spPr>
        <p:txBody>
          <a:bodyPr wrap="square">
            <a:spAutoFit/>
          </a:bodyPr>
          <a:lstStyle/>
          <a:p>
            <a:pPr fontAlgn="auto">
              <a:spcAft>
                <a:spcPts val="0"/>
              </a:spcAft>
              <a:buFont typeface="Arial" pitchFamily="34" charset="0"/>
              <a:buNone/>
              <a:defRPr/>
            </a:pPr>
            <a:r>
              <a:rPr lang="ru-RU" sz="1550" b="1" dirty="0" smtClean="0">
                <a:latin typeface="Book Antiqua" pitchFamily="18" charset="0"/>
              </a:rPr>
              <a:t>1. Проект «</a:t>
            </a:r>
            <a:r>
              <a:rPr lang="ru-RU" sz="1550" b="1" dirty="0" err="1" smtClean="0">
                <a:latin typeface="Book Antiqua" pitchFamily="18" charset="0"/>
              </a:rPr>
              <a:t>Литрес</a:t>
            </a:r>
            <a:r>
              <a:rPr lang="ru-RU" sz="1550" b="1" dirty="0" smtClean="0">
                <a:latin typeface="Book Antiqua" pitchFamily="18" charset="0"/>
              </a:rPr>
              <a:t>: Библиотека» предоставил читателям и слушателям более 50 тысяч электронных и аудиокниг без оплаты до конца запрета на посещение библиотек</a:t>
            </a:r>
            <a:r>
              <a:rPr lang="ru-RU" sz="1550" b="1" dirty="0" smtClean="0">
                <a:latin typeface="Book Antiqua" pitchFamily="18" charset="0"/>
                <a:hlinkClick r:id="rId3"/>
              </a:rPr>
              <a:t> https://www.litres.ru/o-kompanii/biblioteka/</a:t>
            </a:r>
            <a:r>
              <a:rPr lang="ru-RU" sz="1550" b="1" dirty="0" smtClean="0">
                <a:latin typeface="Book Antiqua" pitchFamily="18" charset="0"/>
              </a:rPr>
              <a:t/>
            </a:r>
            <a:br>
              <a:rPr lang="ru-RU" sz="1550" b="1" dirty="0" smtClean="0">
                <a:latin typeface="Book Antiqua" pitchFamily="18" charset="0"/>
              </a:rPr>
            </a:br>
            <a:endParaRPr lang="ru-RU" sz="1550" b="1" dirty="0" smtClean="0">
              <a:latin typeface="Book Antiqua" pitchFamily="18" charset="0"/>
            </a:endParaRPr>
          </a:p>
          <a:p>
            <a:pPr fontAlgn="auto">
              <a:spcAft>
                <a:spcPts val="0"/>
              </a:spcAft>
              <a:buFont typeface="Arial" pitchFamily="34" charset="0"/>
              <a:buNone/>
              <a:defRPr/>
            </a:pPr>
            <a:r>
              <a:rPr lang="ru-RU" sz="1550" b="1" dirty="0" smtClean="0">
                <a:latin typeface="Book Antiqua" pitchFamily="18" charset="0"/>
              </a:rPr>
              <a:t>2. Знакомство с детскими книгами 19 века </a:t>
            </a:r>
            <a:r>
              <a:rPr lang="ru-RU" sz="1550" b="1" dirty="0" err="1" smtClean="0">
                <a:latin typeface="Book Antiqua" pitchFamily="18" charset="0"/>
              </a:rPr>
              <a:t>онлайн</a:t>
            </a:r>
            <a:r>
              <a:rPr lang="ru-RU" sz="1550" b="1" dirty="0" smtClean="0">
                <a:latin typeface="Book Antiqua" pitchFamily="18" charset="0"/>
              </a:rPr>
              <a:t/>
            </a:r>
            <a:br>
              <a:rPr lang="ru-RU" sz="1550" b="1" dirty="0" smtClean="0">
                <a:latin typeface="Book Antiqua" pitchFamily="18" charset="0"/>
              </a:rPr>
            </a:br>
            <a:r>
              <a:rPr lang="ru-RU" sz="1550" b="1" dirty="0" smtClean="0">
                <a:latin typeface="Book Antiqua" pitchFamily="18" charset="0"/>
                <a:hlinkClick r:id="rId4"/>
              </a:rPr>
              <a:t>https://ufdc.ufl.edu/baldwin/all/thumbs</a:t>
            </a:r>
            <a:r>
              <a:rPr lang="ru-RU" sz="1550" b="1" dirty="0" smtClean="0">
                <a:latin typeface="Book Antiqua" pitchFamily="18" charset="0"/>
              </a:rPr>
              <a:t/>
            </a:r>
            <a:br>
              <a:rPr lang="ru-RU" sz="1550" b="1" dirty="0" smtClean="0">
                <a:latin typeface="Book Antiqua" pitchFamily="18" charset="0"/>
              </a:rPr>
            </a:br>
            <a:endParaRPr lang="ru-RU" sz="1550" b="1" dirty="0" smtClean="0">
              <a:latin typeface="Book Antiqua" pitchFamily="18" charset="0"/>
            </a:endParaRPr>
          </a:p>
          <a:p>
            <a:pPr fontAlgn="auto">
              <a:spcAft>
                <a:spcPts val="0"/>
              </a:spcAft>
              <a:buFont typeface="Arial" pitchFamily="34" charset="0"/>
              <a:buNone/>
              <a:defRPr/>
            </a:pPr>
            <a:r>
              <a:rPr lang="ru-RU" sz="1550" b="1" dirty="0" smtClean="0">
                <a:latin typeface="Book Antiqua" pitchFamily="18" charset="0"/>
              </a:rPr>
              <a:t>3. До конца апреля </a:t>
            </a:r>
            <a:r>
              <a:rPr lang="ru-RU" sz="1550" b="1" dirty="0" err="1" smtClean="0">
                <a:latin typeface="Book Antiqua" pitchFamily="18" charset="0"/>
              </a:rPr>
              <a:t>Альпина</a:t>
            </a:r>
            <a:r>
              <a:rPr lang="ru-RU" sz="1550" b="1" dirty="0" smtClean="0">
                <a:latin typeface="Book Antiqua" pitchFamily="18" charset="0"/>
              </a:rPr>
              <a:t> открывает доступ к 70 электронным книгам </a:t>
            </a:r>
            <a:r>
              <a:rPr lang="ru-RU" sz="1550" b="1" dirty="0" smtClean="0">
                <a:latin typeface="Book Antiqua" pitchFamily="18" charset="0"/>
                <a:hlinkClick r:id="rId5"/>
              </a:rPr>
              <a:t>https://www.alpinabook.ru/blog/stay-home/?fbclid=IwAR2MMRkUwQyAi4JtNuEGC2Nap7DCh8Og3Ba2xhbr4vssXTSbRQEakk47dto</a:t>
            </a:r>
            <a:r>
              <a:rPr lang="ru-RU" sz="1550" b="1" dirty="0" smtClean="0">
                <a:latin typeface="Book Antiqua" pitchFamily="18" charset="0"/>
              </a:rPr>
              <a:t/>
            </a:r>
            <a:br>
              <a:rPr lang="ru-RU" sz="1550" b="1" dirty="0" smtClean="0">
                <a:latin typeface="Book Antiqua" pitchFamily="18" charset="0"/>
              </a:rPr>
            </a:br>
            <a:r>
              <a:rPr lang="ru-RU" sz="1550" b="1" dirty="0" smtClean="0">
                <a:latin typeface="Book Antiqua" pitchFamily="18" charset="0"/>
              </a:rPr>
              <a:t>4. Университетская библиотека ONLINE</a:t>
            </a:r>
            <a:br>
              <a:rPr lang="ru-RU" sz="1550" b="1" dirty="0" smtClean="0">
                <a:latin typeface="Book Antiqua" pitchFamily="18" charset="0"/>
              </a:rPr>
            </a:br>
            <a:r>
              <a:rPr lang="ru-RU" sz="1550" b="1" dirty="0" smtClean="0">
                <a:latin typeface="Book Antiqua" pitchFamily="18" charset="0"/>
                <a:hlinkClick r:id="rId6"/>
              </a:rPr>
              <a:t>https://vk.cc/4aRlOe</a:t>
            </a:r>
            <a:r>
              <a:rPr lang="ru-RU" sz="1550" b="1" dirty="0" smtClean="0">
                <a:latin typeface="Book Antiqua" pitchFamily="18" charset="0"/>
              </a:rPr>
              <a:t/>
            </a:r>
            <a:br>
              <a:rPr lang="ru-RU" sz="1550" b="1" dirty="0" smtClean="0">
                <a:latin typeface="Book Antiqua" pitchFamily="18" charset="0"/>
              </a:rPr>
            </a:br>
            <a:r>
              <a:rPr lang="ru-RU" sz="1550" b="1" dirty="0" smtClean="0">
                <a:latin typeface="Book Antiqua" pitchFamily="18" charset="0"/>
              </a:rPr>
              <a:t>5. </a:t>
            </a:r>
            <a:r>
              <a:rPr lang="ru-RU" sz="1550" b="1" dirty="0" err="1" smtClean="0">
                <a:latin typeface="Book Antiqua" pitchFamily="18" charset="0"/>
              </a:rPr>
              <a:t>Арт-Портал</a:t>
            </a:r>
            <a:r>
              <a:rPr lang="ru-RU" sz="1550" b="1" dirty="0" smtClean="0">
                <a:latin typeface="Book Antiqua" pitchFamily="18" charset="0"/>
              </a:rPr>
              <a:t/>
            </a:r>
            <a:br>
              <a:rPr lang="ru-RU" sz="1550" b="1" dirty="0" smtClean="0">
                <a:latin typeface="Book Antiqua" pitchFamily="18" charset="0"/>
              </a:rPr>
            </a:br>
            <a:r>
              <a:rPr lang="ru-RU" sz="1550" b="1" dirty="0" smtClean="0">
                <a:latin typeface="Book Antiqua" pitchFamily="18" charset="0"/>
                <a:hlinkClick r:id="rId7"/>
              </a:rPr>
              <a:t>https://vk.cc/artVMc</a:t>
            </a:r>
            <a:r>
              <a:rPr lang="ru-RU" sz="1550" b="1" dirty="0" smtClean="0">
                <a:latin typeface="Book Antiqua" pitchFamily="18" charset="0"/>
              </a:rPr>
              <a:t/>
            </a:r>
            <a:br>
              <a:rPr lang="ru-RU" sz="1550" b="1" dirty="0" smtClean="0">
                <a:latin typeface="Book Antiqua" pitchFamily="18" charset="0"/>
              </a:rPr>
            </a:br>
            <a:r>
              <a:rPr lang="ru-RU" sz="1550" b="1" dirty="0" smtClean="0">
                <a:latin typeface="Book Antiqua" pitchFamily="18" charset="0"/>
              </a:rPr>
              <a:t>Мировая художественная культура.</a:t>
            </a:r>
            <a:br>
              <a:rPr lang="ru-RU" sz="1550" b="1" dirty="0" smtClean="0">
                <a:latin typeface="Book Antiqua" pitchFamily="18" charset="0"/>
              </a:rPr>
            </a:br>
            <a:r>
              <a:rPr lang="ru-RU" sz="1550" b="1" dirty="0" smtClean="0">
                <a:latin typeface="Book Antiqua" pitchFamily="18" charset="0"/>
              </a:rPr>
              <a:t>6. </a:t>
            </a:r>
            <a:r>
              <a:rPr lang="ru-RU" sz="1550" b="1" dirty="0" err="1" smtClean="0">
                <a:latin typeface="Book Antiqua" pitchFamily="18" charset="0"/>
              </a:rPr>
              <a:t>БиблиоРоссика</a:t>
            </a:r>
            <a:r>
              <a:rPr lang="ru-RU" sz="1550" b="1" dirty="0" smtClean="0">
                <a:latin typeface="Book Antiqua" pitchFamily="18" charset="0"/>
              </a:rPr>
              <a:t/>
            </a:r>
            <a:br>
              <a:rPr lang="ru-RU" sz="1550" b="1" dirty="0" smtClean="0">
                <a:latin typeface="Book Antiqua" pitchFamily="18" charset="0"/>
              </a:rPr>
            </a:br>
            <a:r>
              <a:rPr lang="ru-RU" sz="1550" b="1" dirty="0" smtClean="0">
                <a:latin typeface="Book Antiqua" pitchFamily="18" charset="0"/>
                <a:hlinkClick r:id="rId8"/>
              </a:rPr>
              <a:t>https://vk.cc/1wXnkc</a:t>
            </a:r>
            <a:r>
              <a:rPr lang="ru-RU" sz="1550" b="1" dirty="0" smtClean="0">
                <a:latin typeface="Book Antiqua" pitchFamily="18" charset="0"/>
              </a:rPr>
              <a:t/>
            </a:r>
            <a:br>
              <a:rPr lang="ru-RU" sz="1550" b="1" dirty="0" smtClean="0">
                <a:latin typeface="Book Antiqua" pitchFamily="18" charset="0"/>
              </a:rPr>
            </a:br>
            <a:r>
              <a:rPr lang="ru-RU" sz="1550" b="1" dirty="0" smtClean="0">
                <a:latin typeface="Book Antiqua" pitchFamily="18" charset="0"/>
              </a:rPr>
              <a:t>Это современная электронная библиотека, предназначенная для исследователей, преподавателей и студентов.</a:t>
            </a:r>
            <a:br>
              <a:rPr lang="ru-RU" sz="1550" b="1" dirty="0" smtClean="0">
                <a:latin typeface="Book Antiqua" pitchFamily="18" charset="0"/>
              </a:rPr>
            </a:br>
            <a:endParaRPr lang="ru-RU" sz="1550" b="1" dirty="0" smtClean="0">
              <a:latin typeface="Book Antiqua" pitchFamily="18" charset="0"/>
            </a:endParaRPr>
          </a:p>
          <a:p>
            <a:pPr fontAlgn="auto">
              <a:spcAft>
                <a:spcPts val="0"/>
              </a:spcAft>
              <a:buFont typeface="Arial" pitchFamily="34" charset="0"/>
              <a:buNone/>
              <a:defRPr/>
            </a:pPr>
            <a:r>
              <a:rPr lang="ru-RU" sz="1550" b="1" dirty="0" smtClean="0">
                <a:latin typeface="Book Antiqua" pitchFamily="18" charset="0"/>
              </a:rPr>
              <a:t>7.</a:t>
            </a:r>
            <a:r>
              <a:rPr lang="ru-RU" sz="1550" b="1" dirty="0" smtClean="0">
                <a:latin typeface="Book Antiqua" pitchFamily="18" charset="0"/>
                <a:hlinkClick r:id="rId9"/>
              </a:rPr>
              <a:t> </a:t>
            </a:r>
            <a:r>
              <a:rPr lang="ru-RU" sz="1550" b="1" dirty="0" err="1" smtClean="0">
                <a:latin typeface="Book Antiqua" pitchFamily="18" charset="0"/>
                <a:hlinkClick r:id="rId9"/>
              </a:rPr>
              <a:t>Библиотекарь.Ру</a:t>
            </a:r>
            <a:r>
              <a:rPr lang="ru-RU" sz="1550" b="1" dirty="0" smtClean="0">
                <a:latin typeface="Book Antiqua" pitchFamily="18" charset="0"/>
              </a:rPr>
              <a:t> электронная библиотека нехудожественной литературы по русской и мировой истории, искусству, культуре, прикладным наукам.</a:t>
            </a:r>
          </a:p>
          <a:p>
            <a:pPr fontAlgn="auto">
              <a:spcAft>
                <a:spcPts val="0"/>
              </a:spcAft>
              <a:buFont typeface="Arial" pitchFamily="34" charset="0"/>
              <a:buNone/>
              <a:defRPr/>
            </a:pPr>
            <a:endParaRPr lang="ru-RU" sz="1550" dirty="0"/>
          </a:p>
        </p:txBody>
      </p:sp>
      <p:sp>
        <p:nvSpPr>
          <p:cNvPr id="3" name="Прямоугольник 2"/>
          <p:cNvSpPr/>
          <p:nvPr/>
        </p:nvSpPr>
        <p:spPr>
          <a:xfrm>
            <a:off x="2714612" y="0"/>
            <a:ext cx="3214710" cy="584775"/>
          </a:xfrm>
          <a:prstGeom prst="rect">
            <a:avLst/>
          </a:prstGeom>
        </p:spPr>
        <p:txBody>
          <a:bodyPr wrap="square">
            <a:spAutoFit/>
          </a:bodyPr>
          <a:lstStyle/>
          <a:p>
            <a:r>
              <a:rPr lang="ru-RU" sz="3200" b="1" dirty="0" smtClean="0">
                <a:solidFill>
                  <a:srgbClr val="C00000"/>
                </a:solidFill>
              </a:rPr>
              <a:t>Библиотеки</a:t>
            </a:r>
            <a:endParaRPr lang="ru-RU" sz="3200" b="1"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428604"/>
            <a:ext cx="8572560" cy="6075509"/>
          </a:xfrm>
          <a:prstGeom prst="rect">
            <a:avLst/>
          </a:prstGeom>
          <a:solidFill>
            <a:schemeClr val="bg2"/>
          </a:solidFill>
        </p:spPr>
        <p:txBody>
          <a:bodyPr wrap="square">
            <a:spAutoFit/>
          </a:bodyPr>
          <a:lstStyle/>
          <a:p>
            <a:pPr algn="ctr">
              <a:lnSpc>
                <a:spcPct val="80000"/>
              </a:lnSpc>
            </a:pPr>
            <a:r>
              <a:rPr lang="ru-RU" altLang="ru-RU" sz="2400" b="1" dirty="0" smtClean="0"/>
              <a:t>Вывод: дистанционное обучение имеет как  положительные стороны, так и отрицательные</a:t>
            </a:r>
          </a:p>
          <a:p>
            <a:pPr algn="ctr">
              <a:lnSpc>
                <a:spcPct val="80000"/>
              </a:lnSpc>
            </a:pPr>
            <a:r>
              <a:rPr lang="ru-RU" altLang="ru-RU" sz="2400" b="1" dirty="0" smtClean="0"/>
              <a:t> </a:t>
            </a:r>
          </a:p>
          <a:p>
            <a:pPr>
              <a:lnSpc>
                <a:spcPct val="80000"/>
              </a:lnSpc>
              <a:buFont typeface="Wingdings" panose="05000000000000000000" pitchFamily="2" charset="2"/>
              <a:buNone/>
            </a:pPr>
            <a:r>
              <a:rPr lang="ru-RU" altLang="ru-RU" b="1" dirty="0" smtClean="0">
                <a:solidFill>
                  <a:srgbClr val="C00000"/>
                </a:solidFill>
              </a:rPr>
              <a:t>     Среди плюсов выделим: </a:t>
            </a:r>
          </a:p>
          <a:p>
            <a:pPr>
              <a:lnSpc>
                <a:spcPct val="80000"/>
              </a:lnSpc>
            </a:pPr>
            <a:r>
              <a:rPr lang="ru-RU" altLang="ru-RU" dirty="0" smtClean="0"/>
              <a:t>*развивает умение работать с новыми технологиям;</a:t>
            </a:r>
          </a:p>
          <a:p>
            <a:pPr>
              <a:lnSpc>
                <a:spcPct val="80000"/>
              </a:lnSpc>
            </a:pPr>
            <a:r>
              <a:rPr lang="ru-RU" altLang="ru-RU" dirty="0" smtClean="0"/>
              <a:t>*позволяет учителю задавать больше нестандартных развивающих заданий;</a:t>
            </a:r>
          </a:p>
          <a:p>
            <a:pPr>
              <a:lnSpc>
                <a:spcPct val="80000"/>
              </a:lnSpc>
            </a:pPr>
            <a:r>
              <a:rPr lang="ru-RU" altLang="ru-RU" dirty="0" smtClean="0"/>
              <a:t>*развивает регулятивные компетенции: умение принимать решения, делать осознанный выбор и нести за него ответственность, умение самостоятельно планировать деятельность, </a:t>
            </a:r>
          </a:p>
          <a:p>
            <a:pPr>
              <a:lnSpc>
                <a:spcPct val="80000"/>
              </a:lnSpc>
            </a:pPr>
            <a:r>
              <a:rPr lang="ru-RU" altLang="ru-RU" dirty="0" smtClean="0"/>
              <a:t>*происходит формирование навыка самообразования.</a:t>
            </a:r>
          </a:p>
          <a:p>
            <a:pPr>
              <a:lnSpc>
                <a:spcPct val="80000"/>
              </a:lnSpc>
              <a:buFont typeface="Wingdings" panose="05000000000000000000" pitchFamily="2" charset="2"/>
              <a:buNone/>
            </a:pPr>
            <a:r>
              <a:rPr lang="ru-RU" altLang="ru-RU" dirty="0" smtClean="0"/>
              <a:t>     </a:t>
            </a:r>
          </a:p>
          <a:p>
            <a:pPr>
              <a:lnSpc>
                <a:spcPct val="80000"/>
              </a:lnSpc>
              <a:buFont typeface="Wingdings" panose="05000000000000000000" pitchFamily="2" charset="2"/>
              <a:buNone/>
            </a:pPr>
            <a:r>
              <a:rPr lang="ru-RU" altLang="ru-RU" b="1" dirty="0" smtClean="0">
                <a:solidFill>
                  <a:srgbClr val="C00000"/>
                </a:solidFill>
              </a:rPr>
              <a:t>     Отметим и минусы:</a:t>
            </a:r>
          </a:p>
          <a:p>
            <a:pPr>
              <a:lnSpc>
                <a:spcPct val="80000"/>
              </a:lnSpc>
            </a:pPr>
            <a:r>
              <a:rPr lang="ru-RU" altLang="ru-RU" dirty="0" smtClean="0"/>
              <a:t>*Недостаток общения, снижение двигательной активности учащихся, повышение нагрузки на глаза и опорно-двигательный аппарат. </a:t>
            </a:r>
          </a:p>
          <a:p>
            <a:pPr>
              <a:lnSpc>
                <a:spcPct val="80000"/>
              </a:lnSpc>
            </a:pPr>
            <a:r>
              <a:rPr lang="ru-RU" altLang="ru-RU" dirty="0" smtClean="0"/>
              <a:t>* Если говорить о преподавании русского языка, то уменьшение общения сказывается на речи учащихся; происходит и снижение количества письменных заданий, что ведет к утрате навыков письменной речи;</a:t>
            </a:r>
          </a:p>
          <a:p>
            <a:pPr>
              <a:lnSpc>
                <a:spcPct val="80000"/>
              </a:lnSpc>
            </a:pPr>
            <a:r>
              <a:rPr lang="ru-RU" altLang="ru-RU" dirty="0" smtClean="0"/>
              <a:t>*Зачастую школьники занимаются плагиатом, не работают сами, пользуются материалами из Интернета. </a:t>
            </a:r>
          </a:p>
          <a:p>
            <a:pPr>
              <a:lnSpc>
                <a:spcPct val="80000"/>
              </a:lnSpc>
            </a:pPr>
            <a:r>
              <a:rPr lang="ru-RU" altLang="ru-RU" dirty="0" smtClean="0"/>
              <a:t>*Плохое техническое оснащение, отсутствие компьютера, планшета, смартфона, Интернета, приводит к невозможности участвовать в образовательном процессе. </a:t>
            </a:r>
          </a:p>
          <a:p>
            <a:pPr>
              <a:lnSpc>
                <a:spcPct val="80000"/>
              </a:lnSpc>
            </a:pPr>
            <a:endParaRPr lang="ru-RU" altLang="ru-RU" dirty="0" smtClean="0"/>
          </a:p>
          <a:p>
            <a:pPr>
              <a:lnSpc>
                <a:spcPct val="80000"/>
              </a:lnSpc>
            </a:pPr>
            <a:r>
              <a:rPr lang="ru-RU" altLang="ru-RU" dirty="0" smtClean="0"/>
              <a:t>В заключение хотелось бы отметить, что дистанционное обучение активно входит в нашу жизнь, поэтому надо воспринимать эту форму обучения как возможность саморазвития ученика, родителей, учителей.</a:t>
            </a:r>
            <a:endParaRPr lang="ru-RU" alt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1285860"/>
            <a:ext cx="835824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ru-RU" sz="22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Использованные</a:t>
            </a:r>
            <a:r>
              <a:rPr kumimoji="0" lang="ru-RU" sz="2200" b="1" i="0" u="none" strike="noStrike" cap="none" normalizeH="0" dirty="0" smtClean="0">
                <a:ln>
                  <a:noFill/>
                </a:ln>
                <a:solidFill>
                  <a:srgbClr val="C00000"/>
                </a:solidFill>
                <a:effectLst/>
                <a:latin typeface="Calibri" pitchFamily="34" charset="0"/>
                <a:ea typeface="Times New Roman" pitchFamily="18" charset="0"/>
                <a:cs typeface="Times New Roman" pitchFamily="18" charset="0"/>
              </a:rPr>
              <a:t> источники</a:t>
            </a:r>
          </a:p>
          <a:p>
            <a:pPr marL="0" marR="0" lvl="0" indent="0" algn="l" defTabSz="914400" rtl="0" eaLnBrk="0" fontAlgn="base" latinLnBrk="0" hangingPunct="0">
              <a:lnSpc>
                <a:spcPct val="100000"/>
              </a:lnSpc>
              <a:spcBef>
                <a:spcPct val="0"/>
              </a:spcBef>
              <a:spcAft>
                <a:spcPct val="0"/>
              </a:spcAft>
              <a:buClrTx/>
              <a:buSzTx/>
              <a:tabLst/>
            </a:pPr>
            <a:r>
              <a:rPr kumimoji="0" lang="ru-RU" sz="2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r>
            <a:br>
              <a:rPr kumimoji="0" lang="ru-RU" sz="2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br>
            <a:r>
              <a:rPr kumimoji="0" lang="ru-RU" sz="2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1.</a:t>
            </a:r>
            <a:r>
              <a:rPr kumimoji="0" lang="ru-RU" sz="2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Андреев А.А. Введение в дистанционное обучение. Учебно-методическое пособие. - М.: ВУ, 2007.</a:t>
            </a:r>
            <a:endParaRPr kumimoji="0" lang="ru-RU"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Дроздецкая</a:t>
            </a:r>
            <a:r>
              <a:rPr kumimoji="0" lang="ru-RU" sz="2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Г. В. Вопросы дистанционного образования при обучении русскому языку и культуре речи // Философия образования. - 2011. - № 6 (39). - С. 307-315.</a:t>
            </a:r>
            <a:endParaRPr kumimoji="0" lang="ru-RU"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Дистанционное обучение/ Учебное пособие под ред. </a:t>
            </a:r>
            <a:r>
              <a:rPr kumimoji="0" lang="ru-RU" sz="2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Е.С.Полат</a:t>
            </a:r>
            <a:r>
              <a:rPr kumimoji="0" lang="ru-RU" sz="2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М.: </a:t>
            </a:r>
            <a:r>
              <a:rPr kumimoji="0" lang="ru-RU" sz="2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Гуманит</a:t>
            </a:r>
            <a:r>
              <a:rPr kumimoji="0" lang="ru-RU" sz="2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изд. центр ВЛАДОС, 2008.</a:t>
            </a:r>
            <a:endParaRPr kumimoji="0" lang="ru-RU"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Особенности организации дистанционных уроков  </a:t>
            </a:r>
            <a:r>
              <a:rPr kumimoji="0" lang="ru-RU" sz="22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http://moodle.iktinfo.org.ru/mod/page/view.php?id=45</a:t>
            </a:r>
            <a:endParaRPr kumimoji="0" lang="ru-RU"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571504"/>
          </a:xfrm>
        </p:spPr>
        <p:txBody>
          <a:bodyPr>
            <a:noAutofit/>
          </a:bodyPr>
          <a:lstStyle/>
          <a:p>
            <a:r>
              <a:rPr lang="ru-RU" sz="3400" b="1" dirty="0" smtClean="0"/>
              <a:t>Дистанционные образовательные технологии</a:t>
            </a:r>
            <a:endParaRPr lang="ru-RU" sz="3400" b="1" dirty="0"/>
          </a:p>
        </p:txBody>
      </p:sp>
      <p:sp>
        <p:nvSpPr>
          <p:cNvPr id="3" name="Содержимое 2"/>
          <p:cNvSpPr>
            <a:spLocks noGrp="1"/>
          </p:cNvSpPr>
          <p:nvPr>
            <p:ph sz="half" idx="1"/>
          </p:nvPr>
        </p:nvSpPr>
        <p:spPr>
          <a:xfrm>
            <a:off x="357158" y="1285860"/>
            <a:ext cx="4138642" cy="5072098"/>
          </a:xfrm>
        </p:spPr>
        <p:txBody>
          <a:bodyPr>
            <a:noAutofit/>
          </a:bodyPr>
          <a:lstStyle/>
          <a:p>
            <a:r>
              <a:rPr lang="ru-RU" sz="1800" b="1" dirty="0" smtClean="0"/>
              <a:t>Использование дистанционных образовательных технологий</a:t>
            </a:r>
            <a:r>
              <a:rPr lang="ru-RU" sz="1800" dirty="0" smtClean="0"/>
              <a:t> – это качественно новый уровень взаимодействия между учителем и обучающимися. </a:t>
            </a:r>
          </a:p>
          <a:p>
            <a:r>
              <a:rPr lang="ru-RU" sz="1800" dirty="0" smtClean="0"/>
              <a:t>Современное общество требует активную личность, способную ориентироваться в бесконечном информационном потоке, нацеленную на непрерывное саморазвитие и самообразование. </a:t>
            </a:r>
          </a:p>
          <a:p>
            <a:r>
              <a:rPr lang="ru-RU" sz="1800" dirty="0" smtClean="0"/>
              <a:t>На педагога возлагается новая функция – роль проводника знаний, помощника и консультанта. </a:t>
            </a:r>
          </a:p>
          <a:p>
            <a:r>
              <a:rPr lang="ru-RU" sz="1800" dirty="0" smtClean="0"/>
              <a:t>Знание уже выступает не как цель, а как способ развития личности.</a:t>
            </a:r>
            <a:endParaRPr lang="ru-RU" sz="1800" dirty="0"/>
          </a:p>
        </p:txBody>
      </p:sp>
      <p:graphicFrame>
        <p:nvGraphicFramePr>
          <p:cNvPr id="5" name="Содержимое 4"/>
          <p:cNvGraphicFramePr>
            <a:graphicFrameLocks noGrp="1"/>
          </p:cNvGraphicFramePr>
          <p:nvPr>
            <p:ph sz="half" idx="2"/>
          </p:nvPr>
        </p:nvGraphicFramePr>
        <p:xfrm>
          <a:off x="4643438" y="1357298"/>
          <a:ext cx="3924328" cy="5072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a:xfrm>
            <a:off x="5572132" y="857232"/>
            <a:ext cx="1785950" cy="369332"/>
          </a:xfrm>
          <a:prstGeom prst="rect">
            <a:avLst/>
          </a:prstGeom>
        </p:spPr>
        <p:txBody>
          <a:bodyPr wrap="square">
            <a:spAutoFit/>
          </a:bodyPr>
          <a:lstStyle/>
          <a:p>
            <a:r>
              <a:rPr lang="ru-RU" b="1" dirty="0" smtClean="0">
                <a:solidFill>
                  <a:srgbClr val="C00000"/>
                </a:solidFill>
              </a:rPr>
              <a:t>Виды работы</a:t>
            </a:r>
            <a:endParaRPr lang="ru-RU" b="1"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20114" cy="571504"/>
          </a:xfrm>
        </p:spPr>
        <p:txBody>
          <a:bodyPr>
            <a:normAutofit/>
          </a:bodyPr>
          <a:lstStyle/>
          <a:p>
            <a:r>
              <a:rPr lang="ru-RU" sz="3400" b="1" dirty="0" smtClean="0"/>
              <a:t>     Задачи дистанционного образования </a:t>
            </a:r>
            <a:endParaRPr lang="ru-RU" sz="3400" b="1" dirty="0"/>
          </a:p>
        </p:txBody>
      </p:sp>
      <p:graphicFrame>
        <p:nvGraphicFramePr>
          <p:cNvPr id="3" name="Схема 2"/>
          <p:cNvGraphicFramePr/>
          <p:nvPr/>
        </p:nvGraphicFramePr>
        <p:xfrm>
          <a:off x="428596" y="1071546"/>
          <a:ext cx="8286808"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14290"/>
            <a:ext cx="8786874" cy="428628"/>
          </a:xfrm>
        </p:spPr>
        <p:txBody>
          <a:bodyPr>
            <a:normAutofit fontScale="90000"/>
          </a:bodyPr>
          <a:lstStyle/>
          <a:p>
            <a:r>
              <a:rPr lang="ru-RU" sz="3400" b="1" dirty="0" smtClean="0"/>
              <a:t>    Опыт применения дистанционных технологий</a:t>
            </a:r>
            <a:endParaRPr lang="ru-RU" sz="3400" dirty="0"/>
          </a:p>
        </p:txBody>
      </p:sp>
      <p:sp>
        <p:nvSpPr>
          <p:cNvPr id="3" name="Содержимое 2"/>
          <p:cNvSpPr>
            <a:spLocks noGrp="1"/>
          </p:cNvSpPr>
          <p:nvPr>
            <p:ph sz="half" idx="1"/>
          </p:nvPr>
        </p:nvSpPr>
        <p:spPr>
          <a:xfrm>
            <a:off x="142844" y="1000108"/>
            <a:ext cx="4352956" cy="5857892"/>
          </a:xfrm>
          <a:solidFill>
            <a:schemeClr val="accent3">
              <a:lumMod val="20000"/>
              <a:lumOff val="80000"/>
            </a:schemeClr>
          </a:solidFill>
        </p:spPr>
        <p:txBody>
          <a:bodyPr>
            <a:normAutofit fontScale="40000" lnSpcReduction="20000"/>
          </a:bodyPr>
          <a:lstStyle/>
          <a:p>
            <a:r>
              <a:rPr lang="ru-RU" sz="4300" b="1" dirty="0" smtClean="0"/>
              <a:t>- Для обучающихся становится доступной «перекрестная» информация, так как открывается возможность обращения к альтернативным источникам информации при использовании технических возможностей компьютера, ресурсов сети Интернет.</a:t>
            </a:r>
          </a:p>
          <a:p>
            <a:r>
              <a:rPr lang="ru-RU" sz="4300" b="1" dirty="0" smtClean="0"/>
              <a:t>- Индивидуализация процесса обучения, которая предполагает организацию разнопланового сопровождения и поддержки учащихся со стороны педагога.</a:t>
            </a:r>
          </a:p>
          <a:p>
            <a:r>
              <a:rPr lang="ru-RU" sz="4300" b="1" dirty="0" smtClean="0"/>
              <a:t>- Повышение качества и доступности образовательного процесса ввиду возможности использования </a:t>
            </a:r>
            <a:r>
              <a:rPr lang="ru-RU" sz="4300" b="1" dirty="0" err="1" smtClean="0"/>
              <a:t>автоматизирован-ных</a:t>
            </a:r>
            <a:r>
              <a:rPr lang="ru-RU" sz="4300" b="1" dirty="0" smtClean="0"/>
              <a:t> обучающих и тестирующих систем, заданий для самоконтроля</a:t>
            </a:r>
          </a:p>
          <a:p>
            <a:r>
              <a:rPr lang="ru-RU" sz="4300" b="1" dirty="0" smtClean="0"/>
              <a:t>- Развитие творческого и интеллектуального потенциала учащихся за счет повышения самоорганизации, взаимодействия с современной компьютерной техникой.</a:t>
            </a:r>
          </a:p>
          <a:p>
            <a:endParaRPr lang="ru-RU" b="1" dirty="0"/>
          </a:p>
        </p:txBody>
      </p:sp>
      <p:graphicFrame>
        <p:nvGraphicFramePr>
          <p:cNvPr id="5" name="Содержимое 4"/>
          <p:cNvGraphicFramePr>
            <a:graphicFrameLocks noGrp="1"/>
          </p:cNvGraphicFramePr>
          <p:nvPr>
            <p:ph sz="half" idx="2"/>
          </p:nvPr>
        </p:nvGraphicFramePr>
        <p:xfrm>
          <a:off x="4643438" y="1071547"/>
          <a:ext cx="4210050" cy="5426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9144000" cy="500066"/>
          </a:xfrm>
        </p:spPr>
        <p:txBody>
          <a:bodyPr>
            <a:noAutofit/>
          </a:bodyPr>
          <a:lstStyle/>
          <a:p>
            <a:r>
              <a:rPr lang="ru-RU" sz="3400" b="1" dirty="0" smtClean="0"/>
              <a:t>Дистанционное обучение имеет ряд принципов</a:t>
            </a:r>
            <a:endParaRPr lang="ru-RU" sz="3400" dirty="0"/>
          </a:p>
        </p:txBody>
      </p:sp>
      <p:sp>
        <p:nvSpPr>
          <p:cNvPr id="3" name="Содержимое 2"/>
          <p:cNvSpPr>
            <a:spLocks noGrp="1"/>
          </p:cNvSpPr>
          <p:nvPr>
            <p:ph idx="1"/>
          </p:nvPr>
        </p:nvSpPr>
        <p:spPr>
          <a:xfrm>
            <a:off x="0" y="642918"/>
            <a:ext cx="9144000" cy="6215082"/>
          </a:xfrm>
        </p:spPr>
        <p:txBody>
          <a:bodyPr>
            <a:noAutofit/>
          </a:bodyPr>
          <a:lstStyle/>
          <a:p>
            <a:r>
              <a:rPr lang="ru-RU" sz="1400" b="1" dirty="0" smtClean="0"/>
              <a:t>Принцип  интерактивности.</a:t>
            </a:r>
            <a:r>
              <a:rPr lang="ru-RU" sz="1400" dirty="0" smtClean="0"/>
              <a:t> Данный принцип основан на том, что в процессе обучения ученики и педагоги между собой общаются посредством информационных и телекоммуникационных технологий.</a:t>
            </a:r>
            <a:br>
              <a:rPr lang="ru-RU" sz="1400" dirty="0" smtClean="0"/>
            </a:br>
            <a:r>
              <a:rPr lang="ru-RU" sz="1400" b="1" dirty="0" smtClean="0"/>
              <a:t>Принцип стартовых знаний.</a:t>
            </a:r>
            <a:r>
              <a:rPr lang="ru-RU" sz="1400" dirty="0" smtClean="0"/>
              <a:t> Для того, чтобы процесс дистанционного обучения был эффективным каждый ученик  должен иметь начальный уровень подготовки в плане работы с ПК и иным техническим обеспечением, а также навыками работы в сети Интернет.</a:t>
            </a:r>
            <a:br>
              <a:rPr lang="ru-RU" sz="1400" dirty="0" smtClean="0"/>
            </a:br>
            <a:r>
              <a:rPr lang="ru-RU" sz="1400" b="1" dirty="0" smtClean="0"/>
              <a:t>Принцип индивидуализации.</a:t>
            </a:r>
            <a:r>
              <a:rPr lang="ru-RU" sz="1400" dirty="0" smtClean="0"/>
              <a:t> Данный принцип предполагает, что темп учебного  процесса, время проведения занятий и т.п. определяется каждым учеником (студентом) самостоятельно, исходя из своих возможностей и потребностей. В процессе освоения учебного материала, возможна корректировка индивидуального плана, по итогам контрольных срезов.</a:t>
            </a:r>
            <a:br>
              <a:rPr lang="ru-RU" sz="1400" dirty="0" smtClean="0"/>
            </a:br>
            <a:r>
              <a:rPr lang="ru-RU" sz="1400" b="1" dirty="0" smtClean="0"/>
              <a:t>Принцип  идентификации.</a:t>
            </a:r>
            <a:r>
              <a:rPr lang="ru-RU" sz="1400" dirty="0" smtClean="0"/>
              <a:t> Данный принцип на сегодняшний день является наиболее актуальным, так как дистанционное обучение предоставляет больше возможностей для фальсификации (выполнение заданий другим человеком). Именно поэтому много сил со стороны дистанционного учебного заведения направлено на осуществление контроля самостоятельности обучения учениками (студентами).</a:t>
            </a:r>
            <a:br>
              <a:rPr lang="ru-RU" sz="1400" dirty="0" smtClean="0"/>
            </a:br>
            <a:r>
              <a:rPr lang="ru-RU" sz="1400" b="1" dirty="0" smtClean="0"/>
              <a:t>Принцип  </a:t>
            </a:r>
            <a:r>
              <a:rPr lang="ru-RU" sz="1400" b="1" dirty="0" err="1" smtClean="0"/>
              <a:t>регламентности</a:t>
            </a:r>
            <a:r>
              <a:rPr lang="ru-RU" sz="1400" b="1" dirty="0" smtClean="0"/>
              <a:t> обучения</a:t>
            </a:r>
            <a:r>
              <a:rPr lang="ru-RU" sz="1400" dirty="0" smtClean="0"/>
              <a:t>. Данный принцип основан на том, что дистанционное обучение для его оптимизации должно осуществляться на основании строгого регламента времени освоения дисциплин, путем введения графика самостоятельной работы.</a:t>
            </a:r>
            <a:br>
              <a:rPr lang="ru-RU" sz="1400" dirty="0" smtClean="0"/>
            </a:br>
            <a:r>
              <a:rPr lang="ru-RU" sz="1400" b="1" dirty="0" smtClean="0"/>
              <a:t>Принцип педагогической целесообразности</a:t>
            </a:r>
            <a:r>
              <a:rPr lang="ru-RU" sz="1400" dirty="0" smtClean="0"/>
              <a:t> применения средств новых информационных технологий. Данный принцип является ведущим педагогическим принципом дистанционного обучения. Несмотря на то, что процесс дистанционного обучения предполагает использование инновационных технологий и средств, использование их должно быть в рамках разумности и целесообразности.</a:t>
            </a:r>
            <a:br>
              <a:rPr lang="ru-RU" sz="1400" dirty="0" smtClean="0"/>
            </a:br>
            <a:r>
              <a:rPr lang="ru-RU" sz="1400" b="1" dirty="0" smtClean="0"/>
              <a:t>Принцип обеспечения открытости и гибкости обучения</a:t>
            </a:r>
            <a:r>
              <a:rPr lang="ru-RU" sz="1400" dirty="0" smtClean="0"/>
              <a:t>. Данный принцип дистанционного обучения означает, что на сегодняшний день дистанционное обучение открыто и доступно практически для всех людей без ограничений по возрасту, начальному образовательному цензу, а также без вступительных испытаний. То есть дистанционное обучение является максимально доступным.</a:t>
            </a:r>
            <a:br>
              <a:rPr lang="ru-RU" sz="1400" dirty="0" smtClean="0"/>
            </a:br>
            <a:r>
              <a:rPr lang="ru-RU" sz="1400" dirty="0" smtClean="0"/>
              <a:t>Таким образом, дистанционное обучение, основано и реализуется на ряде педагогических принципов, которые в свою очередь связаны между собой и порой проникают один в другой.</a:t>
            </a:r>
            <a:br>
              <a:rPr lang="ru-RU" sz="1400" dirty="0" smtClean="0"/>
            </a:br>
            <a:r>
              <a:rPr lang="ru-RU" sz="1400" b="1" dirty="0" smtClean="0"/>
              <a:t>Принципы профессионального обучения</a:t>
            </a: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29026" y="428604"/>
            <a:ext cx="5214974" cy="6050887"/>
          </a:xfrm>
          <a:prstGeom prst="rect">
            <a:avLst/>
          </a:prstGeom>
          <a:solidFill>
            <a:schemeClr val="bg2"/>
          </a:solidFill>
        </p:spPr>
        <p:txBody>
          <a:bodyPr wrap="square">
            <a:spAutoFit/>
          </a:bodyPr>
          <a:lstStyle/>
          <a:p>
            <a:pPr>
              <a:lnSpc>
                <a:spcPct val="80000"/>
              </a:lnSpc>
              <a:buFont typeface="Wingdings" panose="05000000000000000000" pitchFamily="2" charset="2"/>
              <a:buNone/>
            </a:pPr>
            <a:r>
              <a:rPr lang="ru-RU" altLang="ru-RU" sz="2200" b="1" i="1" dirty="0" smtClean="0">
                <a:solidFill>
                  <a:srgbClr val="C00000"/>
                </a:solidFill>
              </a:rPr>
              <a:t>    Дистанционное обучение (ДО) </a:t>
            </a:r>
            <a:r>
              <a:rPr lang="ru-RU" altLang="ru-RU" sz="2200" i="1" dirty="0" smtClean="0"/>
              <a:t>—</a:t>
            </a:r>
            <a:r>
              <a:rPr lang="ru-RU" altLang="ru-RU" sz="2200" dirty="0" smtClean="0"/>
              <a:t> </a:t>
            </a:r>
          </a:p>
          <a:p>
            <a:pPr>
              <a:lnSpc>
                <a:spcPct val="80000"/>
              </a:lnSpc>
              <a:buFont typeface="Wingdings" panose="05000000000000000000" pitchFamily="2" charset="2"/>
              <a:buNone/>
            </a:pPr>
            <a:r>
              <a:rPr lang="ru-RU" altLang="ru-RU" sz="2100" dirty="0" smtClean="0"/>
              <a:t>взаимодействие учителя и учащихся между собой на расстоянии, реализуемое специфичными средствами </a:t>
            </a:r>
            <a:r>
              <a:rPr lang="ru-RU" altLang="ru-RU" sz="2100" dirty="0" err="1" smtClean="0"/>
              <a:t>Интернет-технологий</a:t>
            </a:r>
            <a:r>
              <a:rPr lang="ru-RU" altLang="ru-RU" sz="2100" dirty="0" smtClean="0"/>
              <a:t> или другими средствами, предусматривающими интерактивность.</a:t>
            </a:r>
          </a:p>
          <a:p>
            <a:pPr>
              <a:lnSpc>
                <a:spcPct val="80000"/>
              </a:lnSpc>
              <a:buFont typeface="Wingdings" panose="05000000000000000000" pitchFamily="2" charset="2"/>
              <a:buNone/>
            </a:pPr>
            <a:endParaRPr lang="ru-RU" altLang="ru-RU" sz="2100" dirty="0" smtClean="0"/>
          </a:p>
          <a:p>
            <a:pPr>
              <a:lnSpc>
                <a:spcPct val="80000"/>
              </a:lnSpc>
              <a:buFont typeface="Wingdings" panose="05000000000000000000" pitchFamily="2" charset="2"/>
              <a:buNone/>
            </a:pPr>
            <a:r>
              <a:rPr lang="ru-RU" altLang="ru-RU" sz="2100" b="1" dirty="0" smtClean="0"/>
              <a:t>Современное дистанционное обучение </a:t>
            </a:r>
            <a:r>
              <a:rPr lang="ru-RU" altLang="ru-RU" sz="2100" dirty="0" smtClean="0"/>
              <a:t>строится на использовании следующих основных элементов: среды передачи информации (почта, телевидение, радио, информационные коммуникационные сети), методов, зависимых от технической среды обмена информацией. </a:t>
            </a:r>
          </a:p>
          <a:p>
            <a:pPr>
              <a:lnSpc>
                <a:spcPct val="80000"/>
              </a:lnSpc>
              <a:buFont typeface="Wingdings" panose="05000000000000000000" pitchFamily="2" charset="2"/>
              <a:buNone/>
            </a:pPr>
            <a:r>
              <a:rPr lang="ru-RU" altLang="ru-RU" sz="2100" dirty="0" smtClean="0"/>
              <a:t>   </a:t>
            </a:r>
          </a:p>
          <a:p>
            <a:pPr>
              <a:lnSpc>
                <a:spcPct val="80000"/>
              </a:lnSpc>
              <a:buFont typeface="Wingdings" panose="05000000000000000000" pitchFamily="2" charset="2"/>
              <a:buNone/>
            </a:pPr>
            <a:r>
              <a:rPr lang="ru-RU" altLang="ru-RU" sz="2100" b="1" dirty="0" smtClean="0"/>
              <a:t>Дистанционное обучение </a:t>
            </a:r>
            <a:r>
              <a:rPr lang="ru-RU" altLang="ru-RU" sz="2100" dirty="0" smtClean="0"/>
              <a:t>позволяет: </a:t>
            </a:r>
          </a:p>
          <a:p>
            <a:pPr>
              <a:lnSpc>
                <a:spcPct val="80000"/>
              </a:lnSpc>
              <a:buFont typeface="Wingdings" panose="05000000000000000000" pitchFamily="2" charset="2"/>
              <a:buNone/>
            </a:pPr>
            <a:r>
              <a:rPr lang="ru-RU" altLang="ru-RU" sz="2100" dirty="0" smtClean="0"/>
              <a:t>проводить обучение большого количества человек; повысить качество обучения за счет применения современных средств, объемных электронных библиотек; создать единую образовательную среду.  </a:t>
            </a:r>
            <a:endParaRPr lang="ru-RU" altLang="ru-RU" sz="2100" dirty="0"/>
          </a:p>
        </p:txBody>
      </p:sp>
      <p:sp>
        <p:nvSpPr>
          <p:cNvPr id="3" name="Прямоугольник 2"/>
          <p:cNvSpPr/>
          <p:nvPr/>
        </p:nvSpPr>
        <p:spPr>
          <a:xfrm>
            <a:off x="142844" y="428604"/>
            <a:ext cx="3571900" cy="6370975"/>
          </a:xfrm>
          <a:prstGeom prst="rect">
            <a:avLst/>
          </a:prstGeom>
          <a:solidFill>
            <a:schemeClr val="accent6">
              <a:lumMod val="40000"/>
              <a:lumOff val="60000"/>
            </a:schemeClr>
          </a:solidFill>
        </p:spPr>
        <p:txBody>
          <a:bodyPr wrap="square">
            <a:spAutoFit/>
          </a:bodyPr>
          <a:lstStyle/>
          <a:p>
            <a:pPr algn="ctr">
              <a:buFont typeface="Wingdings" panose="05000000000000000000" pitchFamily="2" charset="2"/>
              <a:buNone/>
            </a:pPr>
            <a:r>
              <a:rPr lang="ru-RU" altLang="ru-RU" sz="2400" b="1" dirty="0" smtClean="0"/>
              <a:t>Дистанционные формы обучения                 </a:t>
            </a:r>
            <a:r>
              <a:rPr lang="ru-RU" altLang="ru-RU" sz="2400" dirty="0" smtClean="0"/>
              <a:t>на уроках русского языка в школе, безусловно, применять можно, но лишь как дополнительный компонент традиционного обучения, либо в исключительных случаях, если по каким-то причинам обучающимся недоступна традиционная форма получения знаний.  </a:t>
            </a:r>
            <a:endParaRPr lang="ru-RU" altLang="ru-RU" sz="2400" dirty="0"/>
          </a:p>
        </p:txBody>
      </p:sp>
      <p:sp>
        <p:nvSpPr>
          <p:cNvPr id="4" name="Прямоугольник 3"/>
          <p:cNvSpPr/>
          <p:nvPr/>
        </p:nvSpPr>
        <p:spPr>
          <a:xfrm>
            <a:off x="2285984" y="0"/>
            <a:ext cx="5357850" cy="461665"/>
          </a:xfrm>
          <a:prstGeom prst="rect">
            <a:avLst/>
          </a:prstGeom>
        </p:spPr>
        <p:txBody>
          <a:bodyPr wrap="square">
            <a:spAutoFit/>
          </a:bodyPr>
          <a:lstStyle/>
          <a:p>
            <a:r>
              <a:rPr lang="ru-RU" sz="2400" b="1" dirty="0" smtClean="0">
                <a:solidFill>
                  <a:srgbClr val="C00000"/>
                </a:solidFill>
              </a:rPr>
              <a:t>Дистанционные формы обучения</a:t>
            </a:r>
            <a:endParaRPr lang="ru-RU" sz="2400" b="1"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4572000" cy="6444841"/>
          </a:xfrm>
          <a:prstGeom prst="rect">
            <a:avLst/>
          </a:prstGeom>
          <a:solidFill>
            <a:schemeClr val="accent3">
              <a:lumMod val="20000"/>
              <a:lumOff val="80000"/>
            </a:schemeClr>
          </a:solidFill>
        </p:spPr>
        <p:txBody>
          <a:bodyPr wrap="square">
            <a:spAutoFit/>
          </a:bodyPr>
          <a:lstStyle/>
          <a:p>
            <a:pPr algn="ctr">
              <a:lnSpc>
                <a:spcPct val="80000"/>
              </a:lnSpc>
              <a:buFont typeface="Wingdings" panose="05000000000000000000" pitchFamily="2" charset="2"/>
              <a:buNone/>
            </a:pPr>
            <a:r>
              <a:rPr lang="ru-RU" altLang="ru-RU" sz="2000" b="1" dirty="0" smtClean="0">
                <a:solidFill>
                  <a:srgbClr val="C00000"/>
                </a:solidFill>
              </a:rPr>
              <a:t>Дистанционное обучение как положительное явление </a:t>
            </a:r>
          </a:p>
          <a:p>
            <a:pPr>
              <a:lnSpc>
                <a:spcPct val="80000"/>
              </a:lnSpc>
              <a:buFont typeface="Wingdings" panose="05000000000000000000" pitchFamily="2" charset="2"/>
              <a:buNone/>
            </a:pPr>
            <a:r>
              <a:rPr lang="ru-RU" altLang="ru-RU" sz="2000" b="1" dirty="0" smtClean="0"/>
              <a:t> * даёт возможность обучающимся в спокойной обстановке изучать качественно отобранный материал;</a:t>
            </a:r>
          </a:p>
          <a:p>
            <a:pPr>
              <a:lnSpc>
                <a:spcPct val="80000"/>
              </a:lnSpc>
              <a:buFont typeface="Wingdings" panose="05000000000000000000" pitchFamily="2" charset="2"/>
              <a:buNone/>
            </a:pPr>
            <a:r>
              <a:rPr lang="ru-RU" altLang="ru-RU" sz="2000" b="1" dirty="0" smtClean="0"/>
              <a:t>    * помогает работать с неуспевающими и одарёнными учащимися, с детьми, находящимися на домашнем обучении, с учениками, которые часто болеют, то есть со всеми, кому требуется дополнительное внимание учителя, можно работать дистанционно. </a:t>
            </a:r>
          </a:p>
          <a:p>
            <a:pPr>
              <a:lnSpc>
                <a:spcPct val="80000"/>
              </a:lnSpc>
              <a:buFont typeface="Wingdings" panose="05000000000000000000" pitchFamily="2" charset="2"/>
              <a:buNone/>
            </a:pPr>
            <a:r>
              <a:rPr lang="ru-RU" altLang="ru-RU" sz="2000" b="1" dirty="0" smtClean="0"/>
              <a:t> * В процессе такой работы дети приобретают вкус самостоятельного обучения. А если у них есть мотивация, то эффективность такого ДО возрастает многократно. * *Дистанционная форма обучения могла бы выступить серьезным конкурентом для всякого рода репетиторства при поступлении в высшие учебные заведения. </a:t>
            </a:r>
            <a:endParaRPr lang="ru-RU" altLang="ru-RU" sz="2000" b="1" dirty="0"/>
          </a:p>
        </p:txBody>
      </p:sp>
      <p:sp>
        <p:nvSpPr>
          <p:cNvPr id="3" name="Прямоугольник 2"/>
          <p:cNvSpPr/>
          <p:nvPr/>
        </p:nvSpPr>
        <p:spPr>
          <a:xfrm>
            <a:off x="5000628" y="214290"/>
            <a:ext cx="3857620" cy="6599371"/>
          </a:xfrm>
          <a:prstGeom prst="rect">
            <a:avLst/>
          </a:prstGeom>
          <a:solidFill>
            <a:schemeClr val="bg1">
              <a:lumMod val="95000"/>
            </a:schemeClr>
          </a:solidFill>
        </p:spPr>
        <p:txBody>
          <a:bodyPr wrap="square">
            <a:spAutoFit/>
          </a:bodyPr>
          <a:lstStyle/>
          <a:p>
            <a:pPr algn="ctr">
              <a:lnSpc>
                <a:spcPct val="80000"/>
              </a:lnSpc>
            </a:pPr>
            <a:r>
              <a:rPr lang="ru-RU" altLang="ru-RU" sz="2200" b="1" dirty="0" smtClean="0">
                <a:solidFill>
                  <a:srgbClr val="C00000"/>
                </a:solidFill>
              </a:rPr>
              <a:t>Дистанционное обучение </a:t>
            </a:r>
            <a:r>
              <a:rPr lang="ru-RU" altLang="ru-RU" sz="2200" dirty="0" smtClean="0"/>
              <a:t>может реализовываться </a:t>
            </a:r>
            <a:r>
              <a:rPr lang="ru-RU" altLang="ru-RU" sz="2200" i="1" dirty="0" smtClean="0"/>
              <a:t>в </a:t>
            </a:r>
            <a:r>
              <a:rPr lang="ru-RU" altLang="ru-RU" sz="2200" i="1" dirty="0" err="1" smtClean="0"/>
              <a:t>онлайн</a:t>
            </a:r>
            <a:r>
              <a:rPr lang="ru-RU" altLang="ru-RU" sz="2200" i="1" dirty="0" smtClean="0"/>
              <a:t>- и </a:t>
            </a:r>
            <a:r>
              <a:rPr lang="ru-RU" altLang="ru-RU" sz="2200" i="1" dirty="0" err="1" smtClean="0"/>
              <a:t>офлайн-режиме</a:t>
            </a:r>
            <a:r>
              <a:rPr lang="ru-RU" altLang="ru-RU" sz="2200" dirty="0" smtClean="0"/>
              <a:t> (так называемые, электронные кейсы). </a:t>
            </a:r>
            <a:r>
              <a:rPr lang="ru-RU" altLang="ru-RU" sz="2200" i="1" dirty="0" smtClean="0"/>
              <a:t>Важный аспект дистанционного обучения – сохранение коммуникации между участниками учебного процесса.</a:t>
            </a:r>
          </a:p>
          <a:p>
            <a:pPr algn="ctr">
              <a:lnSpc>
                <a:spcPct val="80000"/>
              </a:lnSpc>
            </a:pPr>
            <a:r>
              <a:rPr lang="ru-RU" altLang="ru-RU" sz="2200" dirty="0" smtClean="0"/>
              <a:t>Если используется методика синхронного дистанционного обучения, то преподаватель и его ученики общаются </a:t>
            </a:r>
            <a:r>
              <a:rPr lang="ru-RU" altLang="ru-RU" sz="2200" dirty="0" err="1" smtClean="0"/>
              <a:t>онлайн</a:t>
            </a:r>
            <a:r>
              <a:rPr lang="ru-RU" altLang="ru-RU" sz="2200" dirty="0" smtClean="0"/>
              <a:t>. </a:t>
            </a:r>
          </a:p>
          <a:p>
            <a:pPr algn="ctr">
              <a:lnSpc>
                <a:spcPct val="80000"/>
              </a:lnSpc>
            </a:pPr>
            <a:r>
              <a:rPr lang="ru-RU" altLang="ru-RU" sz="2200" dirty="0" smtClean="0"/>
              <a:t>Если же применяется методика асинхронного дистанционного обучения, то общение между учеником и преподавателем уже происходит </a:t>
            </a:r>
            <a:r>
              <a:rPr lang="ru-RU" altLang="ru-RU" sz="2200" dirty="0" err="1" smtClean="0"/>
              <a:t>офлайн</a:t>
            </a:r>
            <a:r>
              <a:rPr lang="ru-RU" altLang="ru-RU" sz="2200" dirty="0" smtClean="0"/>
              <a:t>, то есть посредством отправки электронных писем</a:t>
            </a:r>
            <a:endParaRPr lang="ru-RU"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571480"/>
            <a:ext cx="8715436" cy="6087820"/>
          </a:xfrm>
          <a:prstGeom prst="rect">
            <a:avLst/>
          </a:prstGeom>
        </p:spPr>
        <p:txBody>
          <a:bodyPr wrap="square">
            <a:spAutoFit/>
          </a:bodyPr>
          <a:lstStyle/>
          <a:p>
            <a:pPr algn="ctr">
              <a:lnSpc>
                <a:spcPct val="80000"/>
              </a:lnSpc>
            </a:pPr>
            <a:r>
              <a:rPr lang="ru-RU" altLang="ru-RU" sz="2400" b="1" dirty="0" smtClean="0">
                <a:solidFill>
                  <a:srgbClr val="C00000"/>
                </a:solidFill>
              </a:rPr>
              <a:t>При обучении русскому языку могут использоваться следующие формы ДО:</a:t>
            </a:r>
          </a:p>
          <a:p>
            <a:pPr algn="ctr">
              <a:lnSpc>
                <a:spcPct val="80000"/>
              </a:lnSpc>
              <a:buFont typeface="Wingdings" panose="05000000000000000000" pitchFamily="2" charset="2"/>
              <a:buNone/>
            </a:pPr>
            <a:endParaRPr lang="ru-RU" altLang="ru-RU" sz="2200" b="1" dirty="0" smtClean="0"/>
          </a:p>
          <a:p>
            <a:pPr>
              <a:lnSpc>
                <a:spcPct val="80000"/>
              </a:lnSpc>
            </a:pPr>
            <a:r>
              <a:rPr lang="ru-RU" altLang="ru-RU" sz="2200" b="1" dirty="0" smtClean="0">
                <a:solidFill>
                  <a:srgbClr val="C00000"/>
                </a:solidFill>
              </a:rPr>
              <a:t>Чат-урок</a:t>
            </a:r>
            <a:r>
              <a:rPr lang="ru-RU" altLang="ru-RU" sz="2200" dirty="0" smtClean="0"/>
              <a:t> – урок, который проходит с использованием </a:t>
            </a:r>
            <a:r>
              <a:rPr lang="ru-RU" altLang="ru-RU" sz="2200" dirty="0" err="1" smtClean="0"/>
              <a:t>чат-технологий</a:t>
            </a:r>
            <a:r>
              <a:rPr lang="ru-RU" altLang="ru-RU" sz="2200" dirty="0" smtClean="0"/>
              <a:t> (например, </a:t>
            </a:r>
            <a:r>
              <a:rPr lang="ru-RU" altLang="ru-RU" sz="2200" dirty="0" err="1" smtClean="0"/>
              <a:t>skype</a:t>
            </a:r>
            <a:r>
              <a:rPr lang="ru-RU" altLang="ru-RU" sz="2200" dirty="0" smtClean="0"/>
              <a:t>, </a:t>
            </a:r>
            <a:r>
              <a:rPr lang="ru-RU" altLang="ru-RU" sz="2200" dirty="0" err="1" smtClean="0"/>
              <a:t>zoom</a:t>
            </a:r>
            <a:r>
              <a:rPr lang="ru-RU" altLang="ru-RU" sz="2200" dirty="0" smtClean="0"/>
              <a:t>). Это </a:t>
            </a:r>
            <a:r>
              <a:rPr lang="ru-RU" altLang="ru-RU" sz="2200" dirty="0" err="1" smtClean="0"/>
              <a:t>видео-конференция</a:t>
            </a:r>
            <a:r>
              <a:rPr lang="ru-RU" altLang="ru-RU" sz="2200" dirty="0" smtClean="0"/>
              <a:t>. Все обучающиеся, имеющие доступ к чату, могут одновременно учиться, общаться с учителем.</a:t>
            </a:r>
          </a:p>
          <a:p>
            <a:pPr>
              <a:lnSpc>
                <a:spcPct val="80000"/>
              </a:lnSpc>
            </a:pPr>
            <a:endParaRPr lang="ru-RU" altLang="ru-RU" sz="2200" b="1" dirty="0" smtClean="0">
              <a:solidFill>
                <a:srgbClr val="C00000"/>
              </a:solidFill>
            </a:endParaRPr>
          </a:p>
          <a:p>
            <a:pPr>
              <a:lnSpc>
                <a:spcPct val="80000"/>
              </a:lnSpc>
            </a:pPr>
            <a:r>
              <a:rPr lang="ru-RU" altLang="ru-RU" sz="2200" b="1" dirty="0" err="1" smtClean="0">
                <a:solidFill>
                  <a:srgbClr val="C00000"/>
                </a:solidFill>
              </a:rPr>
              <a:t>Веб-урок</a:t>
            </a:r>
            <a:r>
              <a:rPr lang="ru-RU" altLang="ru-RU" sz="2200" b="1" dirty="0" smtClean="0"/>
              <a:t> </a:t>
            </a:r>
            <a:r>
              <a:rPr lang="ru-RU" altLang="ru-RU" sz="2200" dirty="0" smtClean="0"/>
              <a:t>– дистанционный урок, семинар, конференция, практикум. Для такого урока используется специальный </a:t>
            </a:r>
            <a:r>
              <a:rPr lang="ru-RU" altLang="ru-RU" sz="2200" dirty="0" err="1" smtClean="0"/>
              <a:t>веб-форум</a:t>
            </a:r>
            <a:r>
              <a:rPr lang="ru-RU" altLang="ru-RU" sz="2200" dirty="0" smtClean="0"/>
              <a:t> – форма работы учеников на определенную тему или по какой-то проблеме путем оставления записей на сайте (например, учителя), на котором установлена соответствующая программа. Задания могут выполняться на протяжении более длительного срока. В процессе работы происходит живое конструктивное общение как между учителем и учеником, так и между учениками.</a:t>
            </a:r>
          </a:p>
          <a:p>
            <a:pPr algn="ctr">
              <a:lnSpc>
                <a:spcPct val="80000"/>
              </a:lnSpc>
            </a:pPr>
            <a:endParaRPr lang="ru-RU" altLang="ru-RU" sz="2200" b="1" dirty="0" smtClean="0">
              <a:solidFill>
                <a:srgbClr val="C00000"/>
              </a:solidFill>
            </a:endParaRPr>
          </a:p>
          <a:p>
            <a:pPr algn="ctr">
              <a:lnSpc>
                <a:spcPct val="80000"/>
              </a:lnSpc>
            </a:pPr>
            <a:r>
              <a:rPr lang="ru-RU" altLang="ru-RU" sz="2200" b="1" dirty="0" smtClean="0">
                <a:solidFill>
                  <a:srgbClr val="C00000"/>
                </a:solidFill>
              </a:rPr>
              <a:t>Урок с использованием видеоконференцсвязи</a:t>
            </a:r>
            <a:r>
              <a:rPr lang="ru-RU" altLang="ru-RU" sz="2200" dirty="0" smtClean="0">
                <a:solidFill>
                  <a:srgbClr val="C00000"/>
                </a:solidFill>
              </a:rPr>
              <a:t> </a:t>
            </a:r>
            <a:r>
              <a:rPr lang="ru-RU" altLang="ru-RU" sz="2200" dirty="0" smtClean="0"/>
              <a:t>– урок проходит в режиме реального времени.</a:t>
            </a:r>
          </a:p>
          <a:p>
            <a:pPr algn="ctr">
              <a:lnSpc>
                <a:spcPct val="80000"/>
              </a:lnSpc>
            </a:pPr>
            <a:endParaRPr lang="ru-RU" altLang="ru-RU" sz="2200" b="1" dirty="0" smtClean="0">
              <a:solidFill>
                <a:srgbClr val="C00000"/>
              </a:solidFill>
            </a:endParaRPr>
          </a:p>
          <a:p>
            <a:pPr>
              <a:lnSpc>
                <a:spcPct val="80000"/>
              </a:lnSpc>
            </a:pPr>
            <a:r>
              <a:rPr lang="ru-RU" altLang="ru-RU" sz="2200" b="1" dirty="0" smtClean="0">
                <a:solidFill>
                  <a:srgbClr val="C00000"/>
                </a:solidFill>
              </a:rPr>
              <a:t>Индивидуальная консультация.</a:t>
            </a:r>
          </a:p>
          <a:p>
            <a:pPr>
              <a:lnSpc>
                <a:spcPct val="80000"/>
              </a:lnSpc>
            </a:pPr>
            <a:endParaRPr lang="ru-RU" altLang="ru-RU" sz="21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827</TotalTime>
  <Words>918</Words>
  <Application>Microsoft Office PowerPoint</Application>
  <PresentationFormat>Экран (4:3)</PresentationFormat>
  <Paragraphs>159</Paragraphs>
  <Slides>22</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Поток</vt:lpstr>
      <vt:lpstr>      Урок русского языка                                        в дистанционном               образовании</vt:lpstr>
      <vt:lpstr>Дистанционные образовательные технологии</vt:lpstr>
      <vt:lpstr>Дистанционные образовательные технологии</vt:lpstr>
      <vt:lpstr>     Задачи дистанционного образования </vt:lpstr>
      <vt:lpstr>    Опыт применения дистанционных технологий</vt:lpstr>
      <vt:lpstr>Дистанционное обучение имеет ряд принципов</vt:lpstr>
      <vt:lpstr>Слайд 7</vt:lpstr>
      <vt:lpstr>Слайд 8</vt:lpstr>
      <vt:lpstr>Слайд 9</vt:lpstr>
      <vt:lpstr>Слайд 10</vt:lpstr>
      <vt:lpstr>Слайд 11</vt:lpstr>
      <vt:lpstr>   Особенности дистанционного обучения:</vt:lpstr>
      <vt:lpstr>  Востребованные компетенции в современном мире</vt:lpstr>
      <vt:lpstr>       Опыт перехода на ДО</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русского языка                                        в дистанционном               образовании</dc:title>
  <dc:creator>User</dc:creator>
  <cp:lastModifiedBy>User</cp:lastModifiedBy>
  <cp:revision>83</cp:revision>
  <dcterms:created xsi:type="dcterms:W3CDTF">2021-01-23T10:05:01Z</dcterms:created>
  <dcterms:modified xsi:type="dcterms:W3CDTF">2021-01-25T18:22:58Z</dcterms:modified>
</cp:coreProperties>
</file>